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8" r:id="rId2"/>
    <p:sldMasterId id="2147483694" r:id="rId3"/>
  </p:sldMasterIdLst>
  <p:notesMasterIdLst>
    <p:notesMasterId r:id="rId104"/>
  </p:notesMasterIdLst>
  <p:sldIdLst>
    <p:sldId id="1541" r:id="rId4"/>
    <p:sldId id="1713" r:id="rId5"/>
    <p:sldId id="1714" r:id="rId6"/>
    <p:sldId id="1703" r:id="rId7"/>
    <p:sldId id="1353" r:id="rId8"/>
    <p:sldId id="1707" r:id="rId9"/>
    <p:sldId id="1708" r:id="rId10"/>
    <p:sldId id="1354" r:id="rId11"/>
    <p:sldId id="1677" r:id="rId12"/>
    <p:sldId id="1711" r:id="rId13"/>
    <p:sldId id="1712" r:id="rId14"/>
    <p:sldId id="1515" r:id="rId15"/>
    <p:sldId id="1356" r:id="rId16"/>
    <p:sldId id="1357" r:id="rId17"/>
    <p:sldId id="1617" r:id="rId18"/>
    <p:sldId id="1709" r:id="rId19"/>
    <p:sldId id="1231" r:id="rId20"/>
    <p:sldId id="1347" r:id="rId21"/>
    <p:sldId id="1369" r:id="rId22"/>
    <p:sldId id="1370" r:id="rId23"/>
    <p:sldId id="1373" r:id="rId24"/>
    <p:sldId id="1375" r:id="rId25"/>
    <p:sldId id="1644" r:id="rId26"/>
    <p:sldId id="1511" r:id="rId27"/>
    <p:sldId id="1520" r:id="rId28"/>
    <p:sldId id="1521" r:id="rId29"/>
    <p:sldId id="1522" r:id="rId30"/>
    <p:sldId id="1634" r:id="rId31"/>
    <p:sldId id="1633" r:id="rId32"/>
    <p:sldId id="1510" r:id="rId33"/>
    <p:sldId id="1513" r:id="rId34"/>
    <p:sldId id="1701" r:id="rId35"/>
    <p:sldId id="1512" r:id="rId36"/>
    <p:sldId id="1341" r:id="rId37"/>
    <p:sldId id="1675" r:id="rId38"/>
    <p:sldId id="1639" r:id="rId39"/>
    <p:sldId id="1715" r:id="rId40"/>
    <p:sldId id="1716" r:id="rId41"/>
    <p:sldId id="1523" r:id="rId42"/>
    <p:sldId id="1524" r:id="rId43"/>
    <p:sldId id="1526" r:id="rId44"/>
    <p:sldId id="1530" r:id="rId45"/>
    <p:sldId id="1531" r:id="rId46"/>
    <p:sldId id="1533" r:id="rId47"/>
    <p:sldId id="1542" r:id="rId48"/>
    <p:sldId id="1718" r:id="rId49"/>
    <p:sldId id="1534" r:id="rId50"/>
    <p:sldId id="1717" r:id="rId51"/>
    <p:sldId id="1640" r:id="rId52"/>
    <p:sldId id="1642" r:id="rId53"/>
    <p:sldId id="1643" r:id="rId54"/>
    <p:sldId id="1378" r:id="rId55"/>
    <p:sldId id="1379" r:id="rId56"/>
    <p:sldId id="1348" r:id="rId57"/>
    <p:sldId id="1648" r:id="rId58"/>
    <p:sldId id="1649" r:id="rId59"/>
    <p:sldId id="1650" r:id="rId60"/>
    <p:sldId id="1651" r:id="rId61"/>
    <p:sldId id="1720" r:id="rId62"/>
    <p:sldId id="1653" r:id="rId63"/>
    <p:sldId id="1655" r:id="rId64"/>
    <p:sldId id="1656" r:id="rId65"/>
    <p:sldId id="1657" r:id="rId66"/>
    <p:sldId id="1537" r:id="rId67"/>
    <p:sldId id="1543" r:id="rId68"/>
    <p:sldId id="1664" r:id="rId69"/>
    <p:sldId id="1679" r:id="rId70"/>
    <p:sldId id="1680" r:id="rId71"/>
    <p:sldId id="1685" r:id="rId72"/>
    <p:sldId id="1686" r:id="rId73"/>
    <p:sldId id="1687" r:id="rId74"/>
    <p:sldId id="1682" r:id="rId75"/>
    <p:sldId id="1684" r:id="rId76"/>
    <p:sldId id="1544" r:id="rId77"/>
    <p:sldId id="1553" r:id="rId78"/>
    <p:sldId id="1554" r:id="rId79"/>
    <p:sldId id="1565" r:id="rId80"/>
    <p:sldId id="1575" r:id="rId81"/>
    <p:sldId id="1721" r:id="rId82"/>
    <p:sldId id="1349" r:id="rId83"/>
    <p:sldId id="1722" r:id="rId84"/>
    <p:sldId id="1723" r:id="rId85"/>
    <p:sldId id="1277" r:id="rId86"/>
    <p:sldId id="1539" r:id="rId87"/>
    <p:sldId id="1693" r:id="rId88"/>
    <p:sldId id="1324" r:id="rId89"/>
    <p:sldId id="1527" r:id="rId90"/>
    <p:sldId id="1540" r:id="rId91"/>
    <p:sldId id="1371" r:id="rId92"/>
    <p:sldId id="1372" r:id="rId93"/>
    <p:sldId id="1374" r:id="rId94"/>
    <p:sldId id="1631" r:id="rId95"/>
    <p:sldId id="1525" r:id="rId96"/>
    <p:sldId id="1528" r:id="rId97"/>
    <p:sldId id="1529" r:id="rId98"/>
    <p:sldId id="1535" r:id="rId99"/>
    <p:sldId id="1538" r:id="rId100"/>
    <p:sldId id="1560" r:id="rId101"/>
    <p:sldId id="1671" r:id="rId102"/>
    <p:sldId id="1689"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Chengkai" initials="L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91" autoAdjust="0"/>
    <p:restoredTop sz="95046"/>
  </p:normalViewPr>
  <p:slideViewPr>
    <p:cSldViewPr snapToGrid="0" snapToObjects="1">
      <p:cViewPr varScale="1">
        <p:scale>
          <a:sx n="163" d="100"/>
          <a:sy n="163" d="100"/>
        </p:scale>
        <p:origin x="192" y="608"/>
      </p:cViewPr>
      <p:guideLst>
        <p:guide orient="horz" pos="1620"/>
        <p:guide pos="2880"/>
      </p:guideLst>
    </p:cSldViewPr>
  </p:slideViewPr>
  <p:notesTextViewPr>
    <p:cViewPr>
      <p:scale>
        <a:sx n="100" d="100"/>
        <a:sy n="100" d="100"/>
      </p:scale>
      <p:origin x="0" y="0"/>
    </p:cViewPr>
  </p:notesTextViewPr>
  <p:sorterViewPr>
    <p:cViewPr>
      <p:scale>
        <a:sx n="27" d="100"/>
        <a:sy n="2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CF311-DB7A-430C-A925-38429467863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9CBC8552-028C-4371-9D37-4359E5425145}">
      <dgm:prSet phldrT="[Text]" custT="1"/>
      <dgm:spPr/>
      <dgm:t>
        <a:bodyPr/>
        <a:lstStyle/>
        <a:p>
          <a:r>
            <a:rPr lang="en-US" sz="1050" dirty="0">
              <a:latin typeface="Garamond" panose="02020404030301010803" pitchFamily="18" charset="0"/>
            </a:rPr>
            <a:t>{}</a:t>
          </a:r>
        </a:p>
      </dgm:t>
    </dgm:pt>
    <dgm:pt modelId="{6C9AD7DA-DEE3-47CD-BFDD-32ACCAFE6DC0}" type="parTrans" cxnId="{E0967153-F461-406D-B48D-C287A104B2C2}">
      <dgm:prSet/>
      <dgm:spPr/>
      <dgm:t>
        <a:bodyPr/>
        <a:lstStyle/>
        <a:p>
          <a:endParaRPr lang="en-US" sz="1000">
            <a:latin typeface="Garamond" panose="02020404030301010803" pitchFamily="18" charset="0"/>
          </a:endParaRPr>
        </a:p>
      </dgm:t>
    </dgm:pt>
    <dgm:pt modelId="{0C275362-147D-42DE-A554-7AE683DED5F7}" type="sibTrans" cxnId="{E0967153-F461-406D-B48D-C287A104B2C2}">
      <dgm:prSet/>
      <dgm:spPr/>
      <dgm:t>
        <a:bodyPr/>
        <a:lstStyle/>
        <a:p>
          <a:endParaRPr lang="en-US" sz="1000">
            <a:latin typeface="Garamond" panose="02020404030301010803" pitchFamily="18" charset="0"/>
          </a:endParaRPr>
        </a:p>
      </dgm:t>
    </dgm:pt>
    <dgm:pt modelId="{1BE9E361-48B8-4DCD-82B6-48C10658A660}">
      <dgm:prSet phldrT="[Text]" custT="1"/>
      <dgm:spPr/>
      <dgm:t>
        <a:bodyPr/>
        <a:lstStyle/>
        <a:p>
          <a:r>
            <a:rPr lang="en-US" sz="1050" dirty="0">
              <a:latin typeface="Garamond" panose="02020404030301010803" pitchFamily="18" charset="0"/>
            </a:rPr>
            <a:t>gender</a:t>
          </a:r>
        </a:p>
      </dgm:t>
    </dgm:pt>
    <dgm:pt modelId="{10F44856-12D1-4F54-9CFF-918274D44513}" type="parTrans" cxnId="{74960C37-9D49-4A4A-8C1A-B33581FFB960}">
      <dgm:prSet/>
      <dgm:spPr/>
      <dgm:t>
        <a:bodyPr/>
        <a:lstStyle/>
        <a:p>
          <a:endParaRPr lang="en-US" sz="1000">
            <a:latin typeface="Garamond" panose="02020404030301010803" pitchFamily="18" charset="0"/>
          </a:endParaRPr>
        </a:p>
      </dgm:t>
    </dgm:pt>
    <dgm:pt modelId="{7142FB7F-9ED2-4A86-9A12-562E638FD7DF}" type="sibTrans" cxnId="{74960C37-9D49-4A4A-8C1A-B33581FFB960}">
      <dgm:prSet/>
      <dgm:spPr/>
      <dgm:t>
        <a:bodyPr/>
        <a:lstStyle/>
        <a:p>
          <a:endParaRPr lang="en-US" sz="1000">
            <a:latin typeface="Garamond" panose="02020404030301010803" pitchFamily="18" charset="0"/>
          </a:endParaRPr>
        </a:p>
      </dgm:t>
    </dgm:pt>
    <dgm:pt modelId="{7599E8E6-3847-4116-8609-E47B77A7A2C4}">
      <dgm:prSet phldrT="[Text]" custT="1"/>
      <dgm:spPr/>
      <dgm:t>
        <a:bodyPr/>
        <a:lstStyle/>
        <a:p>
          <a:r>
            <a:rPr lang="en-US" sz="1050" dirty="0">
              <a:latin typeface="Garamond" panose="02020404030301010803" pitchFamily="18" charset="0"/>
            </a:rPr>
            <a:t>ethnicity</a:t>
          </a:r>
        </a:p>
      </dgm:t>
    </dgm:pt>
    <dgm:pt modelId="{89DABB19-CE18-4DA5-8157-1A3244816985}" type="parTrans" cxnId="{8B877F4A-A818-4B3C-BC79-AC269418137D}">
      <dgm:prSet/>
      <dgm:spPr/>
      <dgm:t>
        <a:bodyPr/>
        <a:lstStyle/>
        <a:p>
          <a:endParaRPr lang="en-US" sz="1000">
            <a:latin typeface="Garamond" panose="02020404030301010803" pitchFamily="18" charset="0"/>
          </a:endParaRPr>
        </a:p>
      </dgm:t>
    </dgm:pt>
    <dgm:pt modelId="{004BA485-E83B-4BEE-8721-C78D64D60A91}" type="sibTrans" cxnId="{8B877F4A-A818-4B3C-BC79-AC269418137D}">
      <dgm:prSet/>
      <dgm:spPr/>
      <dgm:t>
        <a:bodyPr/>
        <a:lstStyle/>
        <a:p>
          <a:endParaRPr lang="en-US" sz="1000">
            <a:latin typeface="Garamond" panose="02020404030301010803" pitchFamily="18" charset="0"/>
          </a:endParaRPr>
        </a:p>
      </dgm:t>
    </dgm:pt>
    <dgm:pt modelId="{44051BE8-19F1-4936-A1EF-5BF7F1B11D8C}">
      <dgm:prSet phldrT="[Text]" custT="1"/>
      <dgm:spPr/>
      <dgm:t>
        <a:bodyPr/>
        <a:lstStyle/>
        <a:p>
          <a:r>
            <a:rPr lang="en-US" sz="1100" dirty="0">
              <a:latin typeface="Garamond" panose="02020404030301010803" pitchFamily="18" charset="0"/>
            </a:rPr>
            <a:t>profession</a:t>
          </a:r>
        </a:p>
      </dgm:t>
    </dgm:pt>
    <dgm:pt modelId="{1A4BCAB8-ED11-46A0-86BA-5A7633E137F6}" type="parTrans" cxnId="{EE632B97-9898-4C9E-B426-D80C2C1E1EEC}">
      <dgm:prSet/>
      <dgm:spPr/>
      <dgm:t>
        <a:bodyPr/>
        <a:lstStyle/>
        <a:p>
          <a:endParaRPr lang="en-US" sz="1000">
            <a:latin typeface="Garamond" panose="02020404030301010803" pitchFamily="18" charset="0"/>
          </a:endParaRPr>
        </a:p>
      </dgm:t>
    </dgm:pt>
    <dgm:pt modelId="{C9BB851F-6280-4CE3-9971-1DA8F5D3F717}" type="sibTrans" cxnId="{EE632B97-9898-4C9E-B426-D80C2C1E1EEC}">
      <dgm:prSet/>
      <dgm:spPr/>
      <dgm:t>
        <a:bodyPr/>
        <a:lstStyle/>
        <a:p>
          <a:endParaRPr lang="en-US" sz="1000">
            <a:latin typeface="Garamond" panose="02020404030301010803" pitchFamily="18" charset="0"/>
          </a:endParaRPr>
        </a:p>
      </dgm:t>
    </dgm:pt>
    <dgm:pt modelId="{F225447E-506F-469E-9B59-BA374BD8FCE7}">
      <dgm:prSet phldrT="[Text]" custT="1"/>
      <dgm:spPr/>
      <dgm:t>
        <a:bodyPr/>
        <a:lstStyle/>
        <a:p>
          <a:r>
            <a:rPr lang="en-US" sz="1050" dirty="0">
              <a:latin typeface="Garamond" panose="02020404030301010803" pitchFamily="18" charset="0"/>
            </a:rPr>
            <a:t>gender, ethnicity</a:t>
          </a:r>
        </a:p>
      </dgm:t>
    </dgm:pt>
    <dgm:pt modelId="{CEF6C138-2BD3-4072-96A5-5D85E24AAC32}" type="parTrans" cxnId="{9DFCCA91-91EA-4141-9E58-10FD01F3FFFF}">
      <dgm:prSet/>
      <dgm:spPr/>
      <dgm:t>
        <a:bodyPr/>
        <a:lstStyle/>
        <a:p>
          <a:endParaRPr lang="en-US" sz="1000">
            <a:latin typeface="Garamond" panose="02020404030301010803" pitchFamily="18" charset="0"/>
          </a:endParaRPr>
        </a:p>
      </dgm:t>
    </dgm:pt>
    <dgm:pt modelId="{83678312-634F-43A2-BF09-7E5A1E18F10F}" type="sibTrans" cxnId="{9DFCCA91-91EA-4141-9E58-10FD01F3FFFF}">
      <dgm:prSet/>
      <dgm:spPr/>
      <dgm:t>
        <a:bodyPr/>
        <a:lstStyle/>
        <a:p>
          <a:endParaRPr lang="en-US" sz="1000">
            <a:latin typeface="Garamond" panose="02020404030301010803" pitchFamily="18" charset="0"/>
          </a:endParaRPr>
        </a:p>
      </dgm:t>
    </dgm:pt>
    <dgm:pt modelId="{95903105-3E72-439F-B3E4-6DE508929D0C}">
      <dgm:prSet phldrT="[Text]" custT="1"/>
      <dgm:spPr/>
      <dgm:t>
        <a:bodyPr/>
        <a:lstStyle/>
        <a:p>
          <a:r>
            <a:rPr lang="en-US" sz="1050" dirty="0">
              <a:latin typeface="Garamond" panose="02020404030301010803" pitchFamily="18" charset="0"/>
            </a:rPr>
            <a:t>gender, profession</a:t>
          </a:r>
        </a:p>
      </dgm:t>
    </dgm:pt>
    <dgm:pt modelId="{25B60D34-1ACF-49D9-857C-C026096D8A33}" type="parTrans" cxnId="{B8CDBE7E-6300-413A-AD5D-EAB5E624CB2B}">
      <dgm:prSet/>
      <dgm:spPr/>
      <dgm:t>
        <a:bodyPr/>
        <a:lstStyle/>
        <a:p>
          <a:endParaRPr lang="en-US" sz="1000">
            <a:latin typeface="Garamond" panose="02020404030301010803" pitchFamily="18" charset="0"/>
          </a:endParaRPr>
        </a:p>
      </dgm:t>
    </dgm:pt>
    <dgm:pt modelId="{FECD0E3B-4ED0-4089-B899-C39B9C79EF9A}" type="sibTrans" cxnId="{B8CDBE7E-6300-413A-AD5D-EAB5E624CB2B}">
      <dgm:prSet/>
      <dgm:spPr/>
      <dgm:t>
        <a:bodyPr/>
        <a:lstStyle/>
        <a:p>
          <a:endParaRPr lang="en-US" sz="1000">
            <a:latin typeface="Garamond" panose="02020404030301010803" pitchFamily="18" charset="0"/>
          </a:endParaRPr>
        </a:p>
      </dgm:t>
    </dgm:pt>
    <dgm:pt modelId="{DCFD4F1F-CB0E-43B3-84C0-787C179D8865}">
      <dgm:prSet phldrT="[Text]" custT="1"/>
      <dgm:spPr/>
      <dgm:t>
        <a:bodyPr/>
        <a:lstStyle/>
        <a:p>
          <a:r>
            <a:rPr lang="en-US" sz="1050" dirty="0">
              <a:latin typeface="Garamond" panose="02020404030301010803" pitchFamily="18" charset="0"/>
            </a:rPr>
            <a:t>ethnicity, profession</a:t>
          </a:r>
        </a:p>
      </dgm:t>
    </dgm:pt>
    <dgm:pt modelId="{200E4743-DA9A-41CA-8143-56AE957975D2}" type="parTrans" cxnId="{3093D7AB-06CB-4ED2-8329-254B5A060FC8}">
      <dgm:prSet/>
      <dgm:spPr/>
      <dgm:t>
        <a:bodyPr/>
        <a:lstStyle/>
        <a:p>
          <a:endParaRPr lang="en-US" sz="1000">
            <a:latin typeface="Garamond" panose="02020404030301010803" pitchFamily="18" charset="0"/>
          </a:endParaRPr>
        </a:p>
      </dgm:t>
    </dgm:pt>
    <dgm:pt modelId="{238E6405-4FB8-4482-A7E4-B00E53F1E1AF}" type="sibTrans" cxnId="{3093D7AB-06CB-4ED2-8329-254B5A060FC8}">
      <dgm:prSet/>
      <dgm:spPr/>
      <dgm:t>
        <a:bodyPr/>
        <a:lstStyle/>
        <a:p>
          <a:endParaRPr lang="en-US" sz="1000">
            <a:latin typeface="Garamond" panose="02020404030301010803" pitchFamily="18" charset="0"/>
          </a:endParaRPr>
        </a:p>
      </dgm:t>
    </dgm:pt>
    <dgm:pt modelId="{D17EBC0D-56EC-4378-AA55-FD9845269C44}">
      <dgm:prSet phldrT="[Text]" custT="1"/>
      <dgm:spPr/>
      <dgm:t>
        <a:bodyPr/>
        <a:lstStyle/>
        <a:p>
          <a:r>
            <a:rPr lang="en-US" sz="1050" dirty="0">
              <a:latin typeface="Garamond" panose="02020404030301010803" pitchFamily="18" charset="0"/>
            </a:rPr>
            <a:t>gender, ethnicity, profession</a:t>
          </a:r>
        </a:p>
      </dgm:t>
    </dgm:pt>
    <dgm:pt modelId="{23B1BD20-B5D9-43EE-8740-B0845A3BDF36}" type="parTrans" cxnId="{94A8373B-4A49-49DD-8768-2CAEAE0F4350}">
      <dgm:prSet/>
      <dgm:spPr/>
      <dgm:t>
        <a:bodyPr/>
        <a:lstStyle/>
        <a:p>
          <a:endParaRPr lang="en-US" sz="1000">
            <a:latin typeface="Garamond" panose="02020404030301010803" pitchFamily="18" charset="0"/>
          </a:endParaRPr>
        </a:p>
      </dgm:t>
    </dgm:pt>
    <dgm:pt modelId="{03368CEF-454B-4B3B-87B8-41EB298A73A4}" type="sibTrans" cxnId="{94A8373B-4A49-49DD-8768-2CAEAE0F4350}">
      <dgm:prSet/>
      <dgm:spPr/>
      <dgm:t>
        <a:bodyPr/>
        <a:lstStyle/>
        <a:p>
          <a:endParaRPr lang="en-US" sz="1000">
            <a:latin typeface="Garamond" panose="02020404030301010803" pitchFamily="18" charset="0"/>
          </a:endParaRPr>
        </a:p>
      </dgm:t>
    </dgm:pt>
    <dgm:pt modelId="{9597F6DB-42EC-4F47-AA0B-274121EA5C89}" type="pres">
      <dgm:prSet presAssocID="{1AACF311-DB7A-430C-A925-38429467863D}" presName="hierChild1" presStyleCnt="0">
        <dgm:presLayoutVars>
          <dgm:chPref val="1"/>
          <dgm:dir/>
          <dgm:animOne val="branch"/>
          <dgm:animLvl val="lvl"/>
          <dgm:resizeHandles/>
        </dgm:presLayoutVars>
      </dgm:prSet>
      <dgm:spPr/>
    </dgm:pt>
    <dgm:pt modelId="{47F1E3A4-717C-4500-B768-6145FFB45C4B}" type="pres">
      <dgm:prSet presAssocID="{9CBC8552-028C-4371-9D37-4359E5425145}" presName="hierRoot1" presStyleCnt="0"/>
      <dgm:spPr/>
    </dgm:pt>
    <dgm:pt modelId="{AC440E02-CB3F-4170-9095-0C9D5CF8854E}" type="pres">
      <dgm:prSet presAssocID="{9CBC8552-028C-4371-9D37-4359E5425145}" presName="composite" presStyleCnt="0"/>
      <dgm:spPr/>
    </dgm:pt>
    <dgm:pt modelId="{45904B1A-242A-4DA2-96A1-936C20976237}" type="pres">
      <dgm:prSet presAssocID="{9CBC8552-028C-4371-9D37-4359E5425145}" presName="image" presStyleLbl="node0" presStyleIdx="0" presStyleCnt="1"/>
      <dgm:spPr/>
    </dgm:pt>
    <dgm:pt modelId="{0CA8DF01-12CC-4F2B-BAC6-391CC952A8D3}" type="pres">
      <dgm:prSet presAssocID="{9CBC8552-028C-4371-9D37-4359E5425145}" presName="text" presStyleLbl="revTx" presStyleIdx="0" presStyleCnt="8">
        <dgm:presLayoutVars>
          <dgm:chPref val="3"/>
        </dgm:presLayoutVars>
      </dgm:prSet>
      <dgm:spPr/>
    </dgm:pt>
    <dgm:pt modelId="{4BC08583-6B5B-40BF-AE50-9ACBE84DA880}" type="pres">
      <dgm:prSet presAssocID="{9CBC8552-028C-4371-9D37-4359E5425145}" presName="hierChild2" presStyleCnt="0"/>
      <dgm:spPr/>
    </dgm:pt>
    <dgm:pt modelId="{CC21D28C-7FD2-4E6D-A710-BBC783CB567F}" type="pres">
      <dgm:prSet presAssocID="{10F44856-12D1-4F54-9CFF-918274D44513}" presName="Name10" presStyleLbl="parChTrans1D2" presStyleIdx="0" presStyleCnt="3"/>
      <dgm:spPr/>
    </dgm:pt>
    <dgm:pt modelId="{231873B4-E421-4680-95F9-426F8C0BDDD9}" type="pres">
      <dgm:prSet presAssocID="{1BE9E361-48B8-4DCD-82B6-48C10658A660}" presName="hierRoot2" presStyleCnt="0"/>
      <dgm:spPr/>
    </dgm:pt>
    <dgm:pt modelId="{95729F36-E29E-49DA-8736-E7CAD2798790}" type="pres">
      <dgm:prSet presAssocID="{1BE9E361-48B8-4DCD-82B6-48C10658A660}" presName="composite2" presStyleCnt="0"/>
      <dgm:spPr/>
    </dgm:pt>
    <dgm:pt modelId="{D6C24193-4F75-4B81-9701-4CD8D590D59D}" type="pres">
      <dgm:prSet presAssocID="{1BE9E361-48B8-4DCD-82B6-48C10658A660}" presName="image2" presStyleLbl="node2" presStyleIdx="0" presStyleCnt="3" custLinFactNeighborX="36878"/>
      <dgm:spPr/>
    </dgm:pt>
    <dgm:pt modelId="{4B72A0F0-F168-4106-89E3-D016EB452942}" type="pres">
      <dgm:prSet presAssocID="{1BE9E361-48B8-4DCD-82B6-48C10658A660}" presName="text2" presStyleLbl="revTx" presStyleIdx="1" presStyleCnt="8" custLinFactNeighborX="24584">
        <dgm:presLayoutVars>
          <dgm:chPref val="3"/>
        </dgm:presLayoutVars>
      </dgm:prSet>
      <dgm:spPr/>
    </dgm:pt>
    <dgm:pt modelId="{9E6D00D0-AFCD-42CD-9FB7-F4FADED752DE}" type="pres">
      <dgm:prSet presAssocID="{1BE9E361-48B8-4DCD-82B6-48C10658A660}" presName="hierChild3" presStyleCnt="0"/>
      <dgm:spPr/>
    </dgm:pt>
    <dgm:pt modelId="{8AB33C25-5BDE-4CEC-8658-A5AED4FFAECE}" type="pres">
      <dgm:prSet presAssocID="{CEF6C138-2BD3-4072-96A5-5D85E24AAC32}" presName="Name17" presStyleLbl="parChTrans1D3" presStyleIdx="0" presStyleCnt="3"/>
      <dgm:spPr/>
    </dgm:pt>
    <dgm:pt modelId="{5952A7C0-28CB-4BCC-B5C5-88E4EF291BF4}" type="pres">
      <dgm:prSet presAssocID="{F225447E-506F-469E-9B59-BA374BD8FCE7}" presName="hierRoot3" presStyleCnt="0"/>
      <dgm:spPr/>
    </dgm:pt>
    <dgm:pt modelId="{07E92FA9-669D-413C-BEAB-806CB2D24E53}" type="pres">
      <dgm:prSet presAssocID="{F225447E-506F-469E-9B59-BA374BD8FCE7}" presName="composite3" presStyleCnt="0"/>
      <dgm:spPr/>
    </dgm:pt>
    <dgm:pt modelId="{087DE8F0-AEE0-4D27-AA7B-A2B1FB574641}" type="pres">
      <dgm:prSet presAssocID="{F225447E-506F-469E-9B59-BA374BD8FCE7}" presName="image3" presStyleLbl="node3" presStyleIdx="0" presStyleCnt="3" custLinFactNeighborX="36878"/>
      <dgm:spPr/>
    </dgm:pt>
    <dgm:pt modelId="{7D23FDEC-D341-4351-AD20-5F56FCF5E227}" type="pres">
      <dgm:prSet presAssocID="{F225447E-506F-469E-9B59-BA374BD8FCE7}" presName="text3" presStyleLbl="revTx" presStyleIdx="2" presStyleCnt="8" custLinFactNeighborX="24584">
        <dgm:presLayoutVars>
          <dgm:chPref val="3"/>
        </dgm:presLayoutVars>
      </dgm:prSet>
      <dgm:spPr/>
    </dgm:pt>
    <dgm:pt modelId="{7B80B75B-E3A6-4C38-9485-BFB79AC18A85}" type="pres">
      <dgm:prSet presAssocID="{F225447E-506F-469E-9B59-BA374BD8FCE7}" presName="hierChild4" presStyleCnt="0"/>
      <dgm:spPr/>
    </dgm:pt>
    <dgm:pt modelId="{83A26FF0-00DE-4676-8127-72B2963B3BE8}" type="pres">
      <dgm:prSet presAssocID="{23B1BD20-B5D9-43EE-8740-B0845A3BDF36}" presName="Name23" presStyleLbl="parChTrans1D4" presStyleIdx="0" presStyleCnt="1"/>
      <dgm:spPr/>
    </dgm:pt>
    <dgm:pt modelId="{3A52998B-0578-4B5F-8FC7-83333A05B237}" type="pres">
      <dgm:prSet presAssocID="{D17EBC0D-56EC-4378-AA55-FD9845269C44}" presName="hierRoot4" presStyleCnt="0"/>
      <dgm:spPr/>
    </dgm:pt>
    <dgm:pt modelId="{17B1740D-17AA-4522-9F2B-32A7836503C0}" type="pres">
      <dgm:prSet presAssocID="{D17EBC0D-56EC-4378-AA55-FD9845269C44}" presName="composite4" presStyleCnt="0"/>
      <dgm:spPr/>
    </dgm:pt>
    <dgm:pt modelId="{B9B49DE4-FAD9-4170-9CE7-44A0BBF899C4}" type="pres">
      <dgm:prSet presAssocID="{D17EBC0D-56EC-4378-AA55-FD9845269C44}" presName="image4" presStyleLbl="node4" presStyleIdx="0" presStyleCnt="1" custLinFactNeighborX="47123"/>
      <dgm:spPr/>
    </dgm:pt>
    <dgm:pt modelId="{0CDAC1C3-C2E6-42B4-A4BF-73F790994064}" type="pres">
      <dgm:prSet presAssocID="{D17EBC0D-56EC-4378-AA55-FD9845269C44}" presName="text4" presStyleLbl="revTx" presStyleIdx="3" presStyleCnt="8" custScaleX="124686" custLinFactNeighborX="57365">
        <dgm:presLayoutVars>
          <dgm:chPref val="3"/>
        </dgm:presLayoutVars>
      </dgm:prSet>
      <dgm:spPr/>
    </dgm:pt>
    <dgm:pt modelId="{9329D931-DDAE-4562-9F5F-B1923281CAA7}" type="pres">
      <dgm:prSet presAssocID="{D17EBC0D-56EC-4378-AA55-FD9845269C44}" presName="hierChild5" presStyleCnt="0"/>
      <dgm:spPr/>
    </dgm:pt>
    <dgm:pt modelId="{5414163B-08AC-4ABD-BED9-337B16C06752}" type="pres">
      <dgm:prSet presAssocID="{25B60D34-1ACF-49D9-857C-C026096D8A33}" presName="Name17" presStyleLbl="parChTrans1D3" presStyleIdx="1" presStyleCnt="3"/>
      <dgm:spPr/>
    </dgm:pt>
    <dgm:pt modelId="{44F7DAD8-B497-4752-8F5D-58A33DD9A1EE}" type="pres">
      <dgm:prSet presAssocID="{95903105-3E72-439F-B3E4-6DE508929D0C}" presName="hierRoot3" presStyleCnt="0"/>
      <dgm:spPr/>
    </dgm:pt>
    <dgm:pt modelId="{D75C1D1E-30FF-4BB1-96D0-B1443A84D8D6}" type="pres">
      <dgm:prSet presAssocID="{95903105-3E72-439F-B3E4-6DE508929D0C}" presName="composite3" presStyleCnt="0"/>
      <dgm:spPr/>
    </dgm:pt>
    <dgm:pt modelId="{88050831-A4EE-4C5A-B787-940C17500E96}" type="pres">
      <dgm:prSet presAssocID="{95903105-3E72-439F-B3E4-6DE508929D0C}" presName="image3" presStyleLbl="node3" presStyleIdx="1" presStyleCnt="3" custLinFactNeighborX="12292"/>
      <dgm:spPr/>
    </dgm:pt>
    <dgm:pt modelId="{77E44E63-F1AB-4710-B5BF-02B8D928BC97}" type="pres">
      <dgm:prSet presAssocID="{95903105-3E72-439F-B3E4-6DE508929D0C}" presName="text3" presStyleLbl="revTx" presStyleIdx="4" presStyleCnt="8" custScaleX="145243" custLinFactNeighborX="24584">
        <dgm:presLayoutVars>
          <dgm:chPref val="3"/>
        </dgm:presLayoutVars>
      </dgm:prSet>
      <dgm:spPr/>
    </dgm:pt>
    <dgm:pt modelId="{81D1048B-223B-410C-90B8-1782A91045E2}" type="pres">
      <dgm:prSet presAssocID="{95903105-3E72-439F-B3E4-6DE508929D0C}" presName="hierChild4" presStyleCnt="0"/>
      <dgm:spPr/>
    </dgm:pt>
    <dgm:pt modelId="{20F718AA-22FE-41CA-B938-B43307C51E00}" type="pres">
      <dgm:prSet presAssocID="{89DABB19-CE18-4DA5-8157-1A3244816985}" presName="Name10" presStyleLbl="parChTrans1D2" presStyleIdx="1" presStyleCnt="3"/>
      <dgm:spPr/>
    </dgm:pt>
    <dgm:pt modelId="{0BA1C1E1-AFC8-4E29-8F25-01FD9F38F531}" type="pres">
      <dgm:prSet presAssocID="{7599E8E6-3847-4116-8609-E47B77A7A2C4}" presName="hierRoot2" presStyleCnt="0"/>
      <dgm:spPr/>
    </dgm:pt>
    <dgm:pt modelId="{CD6176FC-BDD9-48E4-80BC-765627C34F5F}" type="pres">
      <dgm:prSet presAssocID="{7599E8E6-3847-4116-8609-E47B77A7A2C4}" presName="composite2" presStyleCnt="0"/>
      <dgm:spPr/>
    </dgm:pt>
    <dgm:pt modelId="{64A8D632-C96A-45E4-981E-D9FE09F7F4B6}" type="pres">
      <dgm:prSet presAssocID="{7599E8E6-3847-4116-8609-E47B77A7A2C4}" presName="image2" presStyleLbl="node2" presStyleIdx="1" presStyleCnt="3" custLinFactNeighborX="-49173" custLinFactNeighborY="2049"/>
      <dgm:spPr/>
    </dgm:pt>
    <dgm:pt modelId="{AFB708EE-C5AC-4103-8611-359D7BB027F2}" type="pres">
      <dgm:prSet presAssocID="{7599E8E6-3847-4116-8609-E47B77A7A2C4}" presName="text2" presStyleLbl="revTx" presStyleIdx="5" presStyleCnt="8" custScaleX="136764" custLinFactNeighborX="-12292">
        <dgm:presLayoutVars>
          <dgm:chPref val="3"/>
        </dgm:presLayoutVars>
      </dgm:prSet>
      <dgm:spPr/>
    </dgm:pt>
    <dgm:pt modelId="{0BDD847F-F93B-41BB-9DC4-CDCA4D75485C}" type="pres">
      <dgm:prSet presAssocID="{7599E8E6-3847-4116-8609-E47B77A7A2C4}" presName="hierChild3" presStyleCnt="0"/>
      <dgm:spPr/>
    </dgm:pt>
    <dgm:pt modelId="{256A846B-26A3-4225-AECE-393000111D48}" type="pres">
      <dgm:prSet presAssocID="{200E4743-DA9A-41CA-8143-56AE957975D2}" presName="Name17" presStyleLbl="parChTrans1D3" presStyleIdx="2" presStyleCnt="3"/>
      <dgm:spPr/>
    </dgm:pt>
    <dgm:pt modelId="{62EEF068-0CFA-431B-A6ED-C79FC1F9469E}" type="pres">
      <dgm:prSet presAssocID="{DCFD4F1F-CB0E-43B3-84C0-787C179D8865}" presName="hierRoot3" presStyleCnt="0"/>
      <dgm:spPr/>
    </dgm:pt>
    <dgm:pt modelId="{409FAF60-233A-4BAD-8ACC-9CB1CE966333}" type="pres">
      <dgm:prSet presAssocID="{DCFD4F1F-CB0E-43B3-84C0-787C179D8865}" presName="composite3" presStyleCnt="0"/>
      <dgm:spPr/>
    </dgm:pt>
    <dgm:pt modelId="{89F0D240-FE7D-4A6F-9B6F-73E439B3FDE4}" type="pres">
      <dgm:prSet presAssocID="{DCFD4F1F-CB0E-43B3-84C0-787C179D8865}" presName="image3" presStyleLbl="node3" presStyleIdx="2" presStyleCnt="3" custLinFactNeighborX="-53271" custLinFactNeighborY="2049"/>
      <dgm:spPr/>
    </dgm:pt>
    <dgm:pt modelId="{57D55817-A7FC-45A4-ADDC-D6770880C834}" type="pres">
      <dgm:prSet presAssocID="{DCFD4F1F-CB0E-43B3-84C0-787C179D8865}" presName="text3" presStyleLbl="revTx" presStyleIdx="6" presStyleCnt="8" custScaleX="122989" custLinFactNeighborX="-12292">
        <dgm:presLayoutVars>
          <dgm:chPref val="3"/>
        </dgm:presLayoutVars>
      </dgm:prSet>
      <dgm:spPr/>
    </dgm:pt>
    <dgm:pt modelId="{5AF41057-6EFA-4479-9FAD-DF212B7D4744}" type="pres">
      <dgm:prSet presAssocID="{DCFD4F1F-CB0E-43B3-84C0-787C179D8865}" presName="hierChild4" presStyleCnt="0"/>
      <dgm:spPr/>
    </dgm:pt>
    <dgm:pt modelId="{D2DA773C-41DB-4289-ACDE-032813AE8257}" type="pres">
      <dgm:prSet presAssocID="{1A4BCAB8-ED11-46A0-86BA-5A7633E137F6}" presName="Name10" presStyleLbl="parChTrans1D2" presStyleIdx="2" presStyleCnt="3"/>
      <dgm:spPr/>
    </dgm:pt>
    <dgm:pt modelId="{4FD4F005-EFAB-4AE2-9FD3-FEC28DB2C4CF}" type="pres">
      <dgm:prSet presAssocID="{44051BE8-19F1-4936-A1EF-5BF7F1B11D8C}" presName="hierRoot2" presStyleCnt="0"/>
      <dgm:spPr/>
    </dgm:pt>
    <dgm:pt modelId="{808EDBDB-6BAC-41C2-8D61-6FEF383F6B9C}" type="pres">
      <dgm:prSet presAssocID="{44051BE8-19F1-4936-A1EF-5BF7F1B11D8C}" presName="composite2" presStyleCnt="0"/>
      <dgm:spPr/>
    </dgm:pt>
    <dgm:pt modelId="{DD40BAC7-9895-450E-9191-CE4D574ED572}" type="pres">
      <dgm:prSet presAssocID="{44051BE8-19F1-4936-A1EF-5BF7F1B11D8C}" presName="image2" presStyleLbl="node2" presStyleIdx="2" presStyleCnt="3" custLinFactNeighborX="-36881"/>
      <dgm:spPr/>
    </dgm:pt>
    <dgm:pt modelId="{DE619632-713E-4BB4-90D5-C38264A02DEB}" type="pres">
      <dgm:prSet presAssocID="{44051BE8-19F1-4936-A1EF-5BF7F1B11D8C}" presName="text2" presStyleLbl="revTx" presStyleIdx="7" presStyleCnt="8" custScaleX="130135" custLinFactNeighborX="-6935" custLinFactNeighborY="5927">
        <dgm:presLayoutVars>
          <dgm:chPref val="3"/>
        </dgm:presLayoutVars>
      </dgm:prSet>
      <dgm:spPr/>
    </dgm:pt>
    <dgm:pt modelId="{639AD223-C2B7-42E2-BB59-C4805BA08ED9}" type="pres">
      <dgm:prSet presAssocID="{44051BE8-19F1-4936-A1EF-5BF7F1B11D8C}" presName="hierChild3" presStyleCnt="0"/>
      <dgm:spPr/>
    </dgm:pt>
  </dgm:ptLst>
  <dgm:cxnLst>
    <dgm:cxn modelId="{BFD4FF14-2ED0-41DE-B024-D1CFB415E1D5}" type="presOf" srcId="{44051BE8-19F1-4936-A1EF-5BF7F1B11D8C}" destId="{DE619632-713E-4BB4-90D5-C38264A02DEB}" srcOrd="0" destOrd="0" presId="urn:microsoft.com/office/officeart/2009/layout/CirclePictureHierarchy"/>
    <dgm:cxn modelId="{8094E31B-EC58-4225-99FC-4DBB6729D029}" type="presOf" srcId="{7599E8E6-3847-4116-8609-E47B77A7A2C4}" destId="{AFB708EE-C5AC-4103-8611-359D7BB027F2}" srcOrd="0" destOrd="0" presId="urn:microsoft.com/office/officeart/2009/layout/CirclePictureHierarchy"/>
    <dgm:cxn modelId="{C9025D26-3F33-4E55-8CCE-0D13BACB3891}" type="presOf" srcId="{1A4BCAB8-ED11-46A0-86BA-5A7633E137F6}" destId="{D2DA773C-41DB-4289-ACDE-032813AE8257}" srcOrd="0" destOrd="0" presId="urn:microsoft.com/office/officeart/2009/layout/CirclePictureHierarchy"/>
    <dgm:cxn modelId="{70811330-6ED9-4C3A-9FD6-05720F83A844}" type="presOf" srcId="{23B1BD20-B5D9-43EE-8740-B0845A3BDF36}" destId="{83A26FF0-00DE-4676-8127-72B2963B3BE8}" srcOrd="0" destOrd="0" presId="urn:microsoft.com/office/officeart/2009/layout/CirclePictureHierarchy"/>
    <dgm:cxn modelId="{74960C37-9D49-4A4A-8C1A-B33581FFB960}" srcId="{9CBC8552-028C-4371-9D37-4359E5425145}" destId="{1BE9E361-48B8-4DCD-82B6-48C10658A660}" srcOrd="0" destOrd="0" parTransId="{10F44856-12D1-4F54-9CFF-918274D44513}" sibTransId="{7142FB7F-9ED2-4A86-9A12-562E638FD7DF}"/>
    <dgm:cxn modelId="{94A8373B-4A49-49DD-8768-2CAEAE0F4350}" srcId="{F225447E-506F-469E-9B59-BA374BD8FCE7}" destId="{D17EBC0D-56EC-4378-AA55-FD9845269C44}" srcOrd="0" destOrd="0" parTransId="{23B1BD20-B5D9-43EE-8740-B0845A3BDF36}" sibTransId="{03368CEF-454B-4B3B-87B8-41EB298A73A4}"/>
    <dgm:cxn modelId="{8B877F4A-A818-4B3C-BC79-AC269418137D}" srcId="{9CBC8552-028C-4371-9D37-4359E5425145}" destId="{7599E8E6-3847-4116-8609-E47B77A7A2C4}" srcOrd="1" destOrd="0" parTransId="{89DABB19-CE18-4DA5-8157-1A3244816985}" sibTransId="{004BA485-E83B-4BEE-8721-C78D64D60A91}"/>
    <dgm:cxn modelId="{E0967153-F461-406D-B48D-C287A104B2C2}" srcId="{1AACF311-DB7A-430C-A925-38429467863D}" destId="{9CBC8552-028C-4371-9D37-4359E5425145}" srcOrd="0" destOrd="0" parTransId="{6C9AD7DA-DEE3-47CD-BFDD-32ACCAFE6DC0}" sibTransId="{0C275362-147D-42DE-A554-7AE683DED5F7}"/>
    <dgm:cxn modelId="{59078160-D808-44D6-B85B-EB996C9FBC55}" type="presOf" srcId="{10F44856-12D1-4F54-9CFF-918274D44513}" destId="{CC21D28C-7FD2-4E6D-A710-BBC783CB567F}" srcOrd="0" destOrd="0" presId="urn:microsoft.com/office/officeart/2009/layout/CirclePictureHierarchy"/>
    <dgm:cxn modelId="{A69E4F62-93CE-41A0-928B-66161F95DF0C}" type="presOf" srcId="{200E4743-DA9A-41CA-8143-56AE957975D2}" destId="{256A846B-26A3-4225-AECE-393000111D48}" srcOrd="0" destOrd="0" presId="urn:microsoft.com/office/officeart/2009/layout/CirclePictureHierarchy"/>
    <dgm:cxn modelId="{22C30668-040F-4889-BCAA-A1A05E7241F7}" type="presOf" srcId="{95903105-3E72-439F-B3E4-6DE508929D0C}" destId="{77E44E63-F1AB-4710-B5BF-02B8D928BC97}" srcOrd="0" destOrd="0" presId="urn:microsoft.com/office/officeart/2009/layout/CirclePictureHierarchy"/>
    <dgm:cxn modelId="{86849D73-283C-4F8C-B9AA-F8BA1DA4FD08}" type="presOf" srcId="{1AACF311-DB7A-430C-A925-38429467863D}" destId="{9597F6DB-42EC-4F47-AA0B-274121EA5C89}" srcOrd="0" destOrd="0" presId="urn:microsoft.com/office/officeart/2009/layout/CirclePictureHierarchy"/>
    <dgm:cxn modelId="{B8CDBE7E-6300-413A-AD5D-EAB5E624CB2B}" srcId="{1BE9E361-48B8-4DCD-82B6-48C10658A660}" destId="{95903105-3E72-439F-B3E4-6DE508929D0C}" srcOrd="1" destOrd="0" parTransId="{25B60D34-1ACF-49D9-857C-C026096D8A33}" sibTransId="{FECD0E3B-4ED0-4089-B899-C39B9C79EF9A}"/>
    <dgm:cxn modelId="{DE27747F-CC54-496B-B129-2F58DA665CBC}" type="presOf" srcId="{1BE9E361-48B8-4DCD-82B6-48C10658A660}" destId="{4B72A0F0-F168-4106-89E3-D016EB452942}" srcOrd="0" destOrd="0" presId="urn:microsoft.com/office/officeart/2009/layout/CirclePictureHierarchy"/>
    <dgm:cxn modelId="{3A561782-71B3-41FD-BDC9-864EFDE678C3}" type="presOf" srcId="{D17EBC0D-56EC-4378-AA55-FD9845269C44}" destId="{0CDAC1C3-C2E6-42B4-A4BF-73F790994064}" srcOrd="0" destOrd="0" presId="urn:microsoft.com/office/officeart/2009/layout/CirclePictureHierarchy"/>
    <dgm:cxn modelId="{0057408B-1F25-4D6E-9CB0-BA515F510947}" type="presOf" srcId="{9CBC8552-028C-4371-9D37-4359E5425145}" destId="{0CA8DF01-12CC-4F2B-BAC6-391CC952A8D3}" srcOrd="0" destOrd="0" presId="urn:microsoft.com/office/officeart/2009/layout/CirclePictureHierarchy"/>
    <dgm:cxn modelId="{9DFCCA91-91EA-4141-9E58-10FD01F3FFFF}" srcId="{1BE9E361-48B8-4DCD-82B6-48C10658A660}" destId="{F225447E-506F-469E-9B59-BA374BD8FCE7}" srcOrd="0" destOrd="0" parTransId="{CEF6C138-2BD3-4072-96A5-5D85E24AAC32}" sibTransId="{83678312-634F-43A2-BF09-7E5A1E18F10F}"/>
    <dgm:cxn modelId="{EE632B97-9898-4C9E-B426-D80C2C1E1EEC}" srcId="{9CBC8552-028C-4371-9D37-4359E5425145}" destId="{44051BE8-19F1-4936-A1EF-5BF7F1B11D8C}" srcOrd="2" destOrd="0" parTransId="{1A4BCAB8-ED11-46A0-86BA-5A7633E137F6}" sibTransId="{C9BB851F-6280-4CE3-9971-1DA8F5D3F717}"/>
    <dgm:cxn modelId="{4EF7ADA7-850E-4E70-923D-497459F8057F}" type="presOf" srcId="{F225447E-506F-469E-9B59-BA374BD8FCE7}" destId="{7D23FDEC-D341-4351-AD20-5F56FCF5E227}" srcOrd="0" destOrd="0" presId="urn:microsoft.com/office/officeart/2009/layout/CirclePictureHierarchy"/>
    <dgm:cxn modelId="{3093D7AB-06CB-4ED2-8329-254B5A060FC8}" srcId="{7599E8E6-3847-4116-8609-E47B77A7A2C4}" destId="{DCFD4F1F-CB0E-43B3-84C0-787C179D8865}" srcOrd="0" destOrd="0" parTransId="{200E4743-DA9A-41CA-8143-56AE957975D2}" sibTransId="{238E6405-4FB8-4482-A7E4-B00E53F1E1AF}"/>
    <dgm:cxn modelId="{371EB9B3-B341-4300-AA5D-C967CA869E5B}" type="presOf" srcId="{89DABB19-CE18-4DA5-8157-1A3244816985}" destId="{20F718AA-22FE-41CA-B938-B43307C51E00}" srcOrd="0" destOrd="0" presId="urn:microsoft.com/office/officeart/2009/layout/CirclePictureHierarchy"/>
    <dgm:cxn modelId="{04230BB6-CD77-4EC1-B26B-BDE4D873D107}" type="presOf" srcId="{DCFD4F1F-CB0E-43B3-84C0-787C179D8865}" destId="{57D55817-A7FC-45A4-ADDC-D6770880C834}" srcOrd="0" destOrd="0" presId="urn:microsoft.com/office/officeart/2009/layout/CirclePictureHierarchy"/>
    <dgm:cxn modelId="{1FAB1ABF-DDE3-462A-BF27-AF12EB7931EF}" type="presOf" srcId="{CEF6C138-2BD3-4072-96A5-5D85E24AAC32}" destId="{8AB33C25-5BDE-4CEC-8658-A5AED4FFAECE}" srcOrd="0" destOrd="0" presId="urn:microsoft.com/office/officeart/2009/layout/CirclePictureHierarchy"/>
    <dgm:cxn modelId="{66DAE4EE-5A50-47AE-8D1B-AD8BE669E0CF}" type="presOf" srcId="{25B60D34-1ACF-49D9-857C-C026096D8A33}" destId="{5414163B-08AC-4ABD-BED9-337B16C06752}" srcOrd="0" destOrd="0" presId="urn:microsoft.com/office/officeart/2009/layout/CirclePictureHierarchy"/>
    <dgm:cxn modelId="{E6256B87-58EC-4968-A930-FAF03CBED3EA}" type="presParOf" srcId="{9597F6DB-42EC-4F47-AA0B-274121EA5C89}" destId="{47F1E3A4-717C-4500-B768-6145FFB45C4B}" srcOrd="0" destOrd="0" presId="urn:microsoft.com/office/officeart/2009/layout/CirclePictureHierarchy"/>
    <dgm:cxn modelId="{5CD205CE-7B07-49CD-B745-F3ED0B830C7E}" type="presParOf" srcId="{47F1E3A4-717C-4500-B768-6145FFB45C4B}" destId="{AC440E02-CB3F-4170-9095-0C9D5CF8854E}" srcOrd="0" destOrd="0" presId="urn:microsoft.com/office/officeart/2009/layout/CirclePictureHierarchy"/>
    <dgm:cxn modelId="{2A6CFBD6-4599-4C32-9E33-ED37DA40124A}" type="presParOf" srcId="{AC440E02-CB3F-4170-9095-0C9D5CF8854E}" destId="{45904B1A-242A-4DA2-96A1-936C20976237}" srcOrd="0" destOrd="0" presId="urn:microsoft.com/office/officeart/2009/layout/CirclePictureHierarchy"/>
    <dgm:cxn modelId="{CAD4DB52-57BF-486F-A885-B5C215F5A89C}" type="presParOf" srcId="{AC440E02-CB3F-4170-9095-0C9D5CF8854E}" destId="{0CA8DF01-12CC-4F2B-BAC6-391CC952A8D3}" srcOrd="1" destOrd="0" presId="urn:microsoft.com/office/officeart/2009/layout/CirclePictureHierarchy"/>
    <dgm:cxn modelId="{22F442D7-877F-4862-90F9-B8C8E47D26B5}" type="presParOf" srcId="{47F1E3A4-717C-4500-B768-6145FFB45C4B}" destId="{4BC08583-6B5B-40BF-AE50-9ACBE84DA880}" srcOrd="1" destOrd="0" presId="urn:microsoft.com/office/officeart/2009/layout/CirclePictureHierarchy"/>
    <dgm:cxn modelId="{BE377E27-420E-484B-9D6A-4970579799B1}" type="presParOf" srcId="{4BC08583-6B5B-40BF-AE50-9ACBE84DA880}" destId="{CC21D28C-7FD2-4E6D-A710-BBC783CB567F}" srcOrd="0" destOrd="0" presId="urn:microsoft.com/office/officeart/2009/layout/CirclePictureHierarchy"/>
    <dgm:cxn modelId="{2FD6970F-A128-499E-9DFE-52495A72B6B9}" type="presParOf" srcId="{4BC08583-6B5B-40BF-AE50-9ACBE84DA880}" destId="{231873B4-E421-4680-95F9-426F8C0BDDD9}" srcOrd="1" destOrd="0" presId="urn:microsoft.com/office/officeart/2009/layout/CirclePictureHierarchy"/>
    <dgm:cxn modelId="{3D8C86A6-4064-43A3-8A12-AD261555D4E4}" type="presParOf" srcId="{231873B4-E421-4680-95F9-426F8C0BDDD9}" destId="{95729F36-E29E-49DA-8736-E7CAD2798790}" srcOrd="0" destOrd="0" presId="urn:microsoft.com/office/officeart/2009/layout/CirclePictureHierarchy"/>
    <dgm:cxn modelId="{8DCD5429-552A-4F01-987D-D35EA30F4A71}" type="presParOf" srcId="{95729F36-E29E-49DA-8736-E7CAD2798790}" destId="{D6C24193-4F75-4B81-9701-4CD8D590D59D}" srcOrd="0" destOrd="0" presId="urn:microsoft.com/office/officeart/2009/layout/CirclePictureHierarchy"/>
    <dgm:cxn modelId="{54009CE8-2068-4AAC-853B-557C448A3B2D}" type="presParOf" srcId="{95729F36-E29E-49DA-8736-E7CAD2798790}" destId="{4B72A0F0-F168-4106-89E3-D016EB452942}" srcOrd="1" destOrd="0" presId="urn:microsoft.com/office/officeart/2009/layout/CirclePictureHierarchy"/>
    <dgm:cxn modelId="{BF2C8C8E-76D6-40C1-9321-82593C82D4CD}" type="presParOf" srcId="{231873B4-E421-4680-95F9-426F8C0BDDD9}" destId="{9E6D00D0-AFCD-42CD-9FB7-F4FADED752DE}" srcOrd="1" destOrd="0" presId="urn:microsoft.com/office/officeart/2009/layout/CirclePictureHierarchy"/>
    <dgm:cxn modelId="{FE438E8B-9F0E-45C9-8E34-17076077AB12}" type="presParOf" srcId="{9E6D00D0-AFCD-42CD-9FB7-F4FADED752DE}" destId="{8AB33C25-5BDE-4CEC-8658-A5AED4FFAECE}" srcOrd="0" destOrd="0" presId="urn:microsoft.com/office/officeart/2009/layout/CirclePictureHierarchy"/>
    <dgm:cxn modelId="{A3CEC82D-A932-4B56-AF88-D37365C56E3B}" type="presParOf" srcId="{9E6D00D0-AFCD-42CD-9FB7-F4FADED752DE}" destId="{5952A7C0-28CB-4BCC-B5C5-88E4EF291BF4}" srcOrd="1" destOrd="0" presId="urn:microsoft.com/office/officeart/2009/layout/CirclePictureHierarchy"/>
    <dgm:cxn modelId="{A66148C9-7515-42FD-BB48-B48263FF8E3F}" type="presParOf" srcId="{5952A7C0-28CB-4BCC-B5C5-88E4EF291BF4}" destId="{07E92FA9-669D-413C-BEAB-806CB2D24E53}" srcOrd="0" destOrd="0" presId="urn:microsoft.com/office/officeart/2009/layout/CirclePictureHierarchy"/>
    <dgm:cxn modelId="{FCD334E4-0740-4358-B943-F21808CE115E}" type="presParOf" srcId="{07E92FA9-669D-413C-BEAB-806CB2D24E53}" destId="{087DE8F0-AEE0-4D27-AA7B-A2B1FB574641}" srcOrd="0" destOrd="0" presId="urn:microsoft.com/office/officeart/2009/layout/CirclePictureHierarchy"/>
    <dgm:cxn modelId="{D50D6862-7701-4896-8D7D-ACD2D52FF14D}" type="presParOf" srcId="{07E92FA9-669D-413C-BEAB-806CB2D24E53}" destId="{7D23FDEC-D341-4351-AD20-5F56FCF5E227}" srcOrd="1" destOrd="0" presId="urn:microsoft.com/office/officeart/2009/layout/CirclePictureHierarchy"/>
    <dgm:cxn modelId="{9BF7B53A-03B9-4ECE-B8D0-299272EA7581}" type="presParOf" srcId="{5952A7C0-28CB-4BCC-B5C5-88E4EF291BF4}" destId="{7B80B75B-E3A6-4C38-9485-BFB79AC18A85}" srcOrd="1" destOrd="0" presId="urn:microsoft.com/office/officeart/2009/layout/CirclePictureHierarchy"/>
    <dgm:cxn modelId="{373F6639-06DF-43E2-B94E-25EDA906608F}" type="presParOf" srcId="{7B80B75B-E3A6-4C38-9485-BFB79AC18A85}" destId="{83A26FF0-00DE-4676-8127-72B2963B3BE8}" srcOrd="0" destOrd="0" presId="urn:microsoft.com/office/officeart/2009/layout/CirclePictureHierarchy"/>
    <dgm:cxn modelId="{60B758B9-021A-486E-9C36-4744A97D58BB}" type="presParOf" srcId="{7B80B75B-E3A6-4C38-9485-BFB79AC18A85}" destId="{3A52998B-0578-4B5F-8FC7-83333A05B237}" srcOrd="1" destOrd="0" presId="urn:microsoft.com/office/officeart/2009/layout/CirclePictureHierarchy"/>
    <dgm:cxn modelId="{D6C216DF-99DB-42CC-86FF-FC90B1C71A62}" type="presParOf" srcId="{3A52998B-0578-4B5F-8FC7-83333A05B237}" destId="{17B1740D-17AA-4522-9F2B-32A7836503C0}" srcOrd="0" destOrd="0" presId="urn:microsoft.com/office/officeart/2009/layout/CirclePictureHierarchy"/>
    <dgm:cxn modelId="{96D1977C-3EE3-46DA-9E75-24AE3DD15779}" type="presParOf" srcId="{17B1740D-17AA-4522-9F2B-32A7836503C0}" destId="{B9B49DE4-FAD9-4170-9CE7-44A0BBF899C4}" srcOrd="0" destOrd="0" presId="urn:microsoft.com/office/officeart/2009/layout/CirclePictureHierarchy"/>
    <dgm:cxn modelId="{D0D60564-E050-44D8-A6E1-D3E72BAECEB4}" type="presParOf" srcId="{17B1740D-17AA-4522-9F2B-32A7836503C0}" destId="{0CDAC1C3-C2E6-42B4-A4BF-73F790994064}" srcOrd="1" destOrd="0" presId="urn:microsoft.com/office/officeart/2009/layout/CirclePictureHierarchy"/>
    <dgm:cxn modelId="{C5B7AF13-9901-4132-8DDA-40DE528E9B41}" type="presParOf" srcId="{3A52998B-0578-4B5F-8FC7-83333A05B237}" destId="{9329D931-DDAE-4562-9F5F-B1923281CAA7}" srcOrd="1" destOrd="0" presId="urn:microsoft.com/office/officeart/2009/layout/CirclePictureHierarchy"/>
    <dgm:cxn modelId="{395DE1A0-743F-41BE-8E54-9BF9895D420C}" type="presParOf" srcId="{9E6D00D0-AFCD-42CD-9FB7-F4FADED752DE}" destId="{5414163B-08AC-4ABD-BED9-337B16C06752}" srcOrd="2" destOrd="0" presId="urn:microsoft.com/office/officeart/2009/layout/CirclePictureHierarchy"/>
    <dgm:cxn modelId="{57A74FDB-A55E-47BE-AC84-098AABAB7B49}" type="presParOf" srcId="{9E6D00D0-AFCD-42CD-9FB7-F4FADED752DE}" destId="{44F7DAD8-B497-4752-8F5D-58A33DD9A1EE}" srcOrd="3" destOrd="0" presId="urn:microsoft.com/office/officeart/2009/layout/CirclePictureHierarchy"/>
    <dgm:cxn modelId="{DA7C732A-3BE5-4EA8-9585-4A30AA88C537}" type="presParOf" srcId="{44F7DAD8-B497-4752-8F5D-58A33DD9A1EE}" destId="{D75C1D1E-30FF-4BB1-96D0-B1443A84D8D6}" srcOrd="0" destOrd="0" presId="urn:microsoft.com/office/officeart/2009/layout/CirclePictureHierarchy"/>
    <dgm:cxn modelId="{BE0AE9A6-BAB0-43B1-9DEC-C5016DBDBBD5}" type="presParOf" srcId="{D75C1D1E-30FF-4BB1-96D0-B1443A84D8D6}" destId="{88050831-A4EE-4C5A-B787-940C17500E96}" srcOrd="0" destOrd="0" presId="urn:microsoft.com/office/officeart/2009/layout/CirclePictureHierarchy"/>
    <dgm:cxn modelId="{4A798198-7D85-4674-9941-C8CDFC929090}" type="presParOf" srcId="{D75C1D1E-30FF-4BB1-96D0-B1443A84D8D6}" destId="{77E44E63-F1AB-4710-B5BF-02B8D928BC97}" srcOrd="1" destOrd="0" presId="urn:microsoft.com/office/officeart/2009/layout/CirclePictureHierarchy"/>
    <dgm:cxn modelId="{26F0CAEE-4C64-4DFB-BAC2-FA6C46C23503}" type="presParOf" srcId="{44F7DAD8-B497-4752-8F5D-58A33DD9A1EE}" destId="{81D1048B-223B-410C-90B8-1782A91045E2}" srcOrd="1" destOrd="0" presId="urn:microsoft.com/office/officeart/2009/layout/CirclePictureHierarchy"/>
    <dgm:cxn modelId="{E29BF805-B728-41B9-B009-E52400F5DBE4}" type="presParOf" srcId="{4BC08583-6B5B-40BF-AE50-9ACBE84DA880}" destId="{20F718AA-22FE-41CA-B938-B43307C51E00}" srcOrd="2" destOrd="0" presId="urn:microsoft.com/office/officeart/2009/layout/CirclePictureHierarchy"/>
    <dgm:cxn modelId="{55E9021D-F36B-4BD6-A8D9-3A1EFC8123F5}" type="presParOf" srcId="{4BC08583-6B5B-40BF-AE50-9ACBE84DA880}" destId="{0BA1C1E1-AFC8-4E29-8F25-01FD9F38F531}" srcOrd="3" destOrd="0" presId="urn:microsoft.com/office/officeart/2009/layout/CirclePictureHierarchy"/>
    <dgm:cxn modelId="{EB34DC29-E30E-42B1-BA1D-69E7CB750C53}" type="presParOf" srcId="{0BA1C1E1-AFC8-4E29-8F25-01FD9F38F531}" destId="{CD6176FC-BDD9-48E4-80BC-765627C34F5F}" srcOrd="0" destOrd="0" presId="urn:microsoft.com/office/officeart/2009/layout/CirclePictureHierarchy"/>
    <dgm:cxn modelId="{4FC93B4C-7C7A-42DB-A166-8143A1CF77F4}" type="presParOf" srcId="{CD6176FC-BDD9-48E4-80BC-765627C34F5F}" destId="{64A8D632-C96A-45E4-981E-D9FE09F7F4B6}" srcOrd="0" destOrd="0" presId="urn:microsoft.com/office/officeart/2009/layout/CirclePictureHierarchy"/>
    <dgm:cxn modelId="{09644026-59CB-4417-905F-C294DB7BDD56}" type="presParOf" srcId="{CD6176FC-BDD9-48E4-80BC-765627C34F5F}" destId="{AFB708EE-C5AC-4103-8611-359D7BB027F2}" srcOrd="1" destOrd="0" presId="urn:microsoft.com/office/officeart/2009/layout/CirclePictureHierarchy"/>
    <dgm:cxn modelId="{E8B07D44-053D-41DC-B26D-A6417254F19F}" type="presParOf" srcId="{0BA1C1E1-AFC8-4E29-8F25-01FD9F38F531}" destId="{0BDD847F-F93B-41BB-9DC4-CDCA4D75485C}" srcOrd="1" destOrd="0" presId="urn:microsoft.com/office/officeart/2009/layout/CirclePictureHierarchy"/>
    <dgm:cxn modelId="{B8FC2BC0-F97E-47B8-A2A3-93ED156B7969}" type="presParOf" srcId="{0BDD847F-F93B-41BB-9DC4-CDCA4D75485C}" destId="{256A846B-26A3-4225-AECE-393000111D48}" srcOrd="0" destOrd="0" presId="urn:microsoft.com/office/officeart/2009/layout/CirclePictureHierarchy"/>
    <dgm:cxn modelId="{906D6D88-0C52-44B3-8C89-AE7D8331795E}" type="presParOf" srcId="{0BDD847F-F93B-41BB-9DC4-CDCA4D75485C}" destId="{62EEF068-0CFA-431B-A6ED-C79FC1F9469E}" srcOrd="1" destOrd="0" presId="urn:microsoft.com/office/officeart/2009/layout/CirclePictureHierarchy"/>
    <dgm:cxn modelId="{9F5BC7EE-5FF6-421B-BF3A-FBDAA129A592}" type="presParOf" srcId="{62EEF068-0CFA-431B-A6ED-C79FC1F9469E}" destId="{409FAF60-233A-4BAD-8ACC-9CB1CE966333}" srcOrd="0" destOrd="0" presId="urn:microsoft.com/office/officeart/2009/layout/CirclePictureHierarchy"/>
    <dgm:cxn modelId="{7112C371-D739-495B-9576-398B42A80312}" type="presParOf" srcId="{409FAF60-233A-4BAD-8ACC-9CB1CE966333}" destId="{89F0D240-FE7D-4A6F-9B6F-73E439B3FDE4}" srcOrd="0" destOrd="0" presId="urn:microsoft.com/office/officeart/2009/layout/CirclePictureHierarchy"/>
    <dgm:cxn modelId="{DE77E830-B497-4DD2-9E71-B71A7F88293A}" type="presParOf" srcId="{409FAF60-233A-4BAD-8ACC-9CB1CE966333}" destId="{57D55817-A7FC-45A4-ADDC-D6770880C834}" srcOrd="1" destOrd="0" presId="urn:microsoft.com/office/officeart/2009/layout/CirclePictureHierarchy"/>
    <dgm:cxn modelId="{95D94197-50C2-4DD5-ABBD-C2CAD4804ED5}" type="presParOf" srcId="{62EEF068-0CFA-431B-A6ED-C79FC1F9469E}" destId="{5AF41057-6EFA-4479-9FAD-DF212B7D4744}" srcOrd="1" destOrd="0" presId="urn:microsoft.com/office/officeart/2009/layout/CirclePictureHierarchy"/>
    <dgm:cxn modelId="{F7A412D5-11AC-4063-8D8A-174DACC3CE96}" type="presParOf" srcId="{4BC08583-6B5B-40BF-AE50-9ACBE84DA880}" destId="{D2DA773C-41DB-4289-ACDE-032813AE8257}" srcOrd="4" destOrd="0" presId="urn:microsoft.com/office/officeart/2009/layout/CirclePictureHierarchy"/>
    <dgm:cxn modelId="{C126037D-2F00-4B05-A2B8-F7B1C6C6AC36}" type="presParOf" srcId="{4BC08583-6B5B-40BF-AE50-9ACBE84DA880}" destId="{4FD4F005-EFAB-4AE2-9FD3-FEC28DB2C4CF}" srcOrd="5" destOrd="0" presId="urn:microsoft.com/office/officeart/2009/layout/CirclePictureHierarchy"/>
    <dgm:cxn modelId="{6EE859BB-C081-4436-B691-D91D591060D6}" type="presParOf" srcId="{4FD4F005-EFAB-4AE2-9FD3-FEC28DB2C4CF}" destId="{808EDBDB-6BAC-41C2-8D61-6FEF383F6B9C}" srcOrd="0" destOrd="0" presId="urn:microsoft.com/office/officeart/2009/layout/CirclePictureHierarchy"/>
    <dgm:cxn modelId="{FA93F310-7EF6-46C3-A908-F74E9A09EFCC}" type="presParOf" srcId="{808EDBDB-6BAC-41C2-8D61-6FEF383F6B9C}" destId="{DD40BAC7-9895-450E-9191-CE4D574ED572}" srcOrd="0" destOrd="0" presId="urn:microsoft.com/office/officeart/2009/layout/CirclePictureHierarchy"/>
    <dgm:cxn modelId="{2B737579-5027-4F7B-B9EA-0643A183C4AF}" type="presParOf" srcId="{808EDBDB-6BAC-41C2-8D61-6FEF383F6B9C}" destId="{DE619632-713E-4BB4-90D5-C38264A02DEB}" srcOrd="1" destOrd="0" presId="urn:microsoft.com/office/officeart/2009/layout/CirclePictureHierarchy"/>
    <dgm:cxn modelId="{F45C4C7F-4BEA-4F94-8E87-50B02BB235F3}" type="presParOf" srcId="{4FD4F005-EFAB-4AE2-9FD3-FEC28DB2C4CF}" destId="{639AD223-C2B7-42E2-BB59-C4805BA08ED9}"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A773C-41DB-4289-ACDE-032813AE8257}">
      <dsp:nvSpPr>
        <dsp:cNvPr id="0" name=""/>
        <dsp:cNvSpPr/>
      </dsp:nvSpPr>
      <dsp:spPr>
        <a:xfrm>
          <a:off x="2319044" y="442772"/>
          <a:ext cx="1241915" cy="124091"/>
        </a:xfrm>
        <a:custGeom>
          <a:avLst/>
          <a:gdLst/>
          <a:ahLst/>
          <a:cxnLst/>
          <a:rect l="0" t="0" r="0" b="0"/>
          <a:pathLst>
            <a:path>
              <a:moveTo>
                <a:pt x="0" y="0"/>
              </a:moveTo>
              <a:lnTo>
                <a:pt x="0" y="62537"/>
              </a:lnTo>
              <a:lnTo>
                <a:pt x="1241915" y="62537"/>
              </a:lnTo>
              <a:lnTo>
                <a:pt x="1241915"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6A846B-26A3-4225-AECE-393000111D48}">
      <dsp:nvSpPr>
        <dsp:cNvPr id="0" name=""/>
        <dsp:cNvSpPr/>
      </dsp:nvSpPr>
      <dsp:spPr>
        <a:xfrm>
          <a:off x="2274861" y="968875"/>
          <a:ext cx="91440" cy="124091"/>
        </a:xfrm>
        <a:custGeom>
          <a:avLst/>
          <a:gdLst/>
          <a:ahLst/>
          <a:cxnLst/>
          <a:rect l="0" t="0" r="0" b="0"/>
          <a:pathLst>
            <a:path>
              <a:moveTo>
                <a:pt x="45720" y="0"/>
              </a:moveTo>
              <a:lnTo>
                <a:pt x="45720" y="62537"/>
              </a:lnTo>
              <a:lnTo>
                <a:pt x="49925" y="62537"/>
              </a:lnTo>
              <a:lnTo>
                <a:pt x="49925"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718AA-22FE-41CA-B938-B43307C51E00}">
      <dsp:nvSpPr>
        <dsp:cNvPr id="0" name=""/>
        <dsp:cNvSpPr/>
      </dsp:nvSpPr>
      <dsp:spPr>
        <a:xfrm>
          <a:off x="2273324" y="442772"/>
          <a:ext cx="91440" cy="132162"/>
        </a:xfrm>
        <a:custGeom>
          <a:avLst/>
          <a:gdLst/>
          <a:ahLst/>
          <a:cxnLst/>
          <a:rect l="0" t="0" r="0" b="0"/>
          <a:pathLst>
            <a:path>
              <a:moveTo>
                <a:pt x="45720" y="0"/>
              </a:moveTo>
              <a:lnTo>
                <a:pt x="45720" y="70609"/>
              </a:lnTo>
              <a:lnTo>
                <a:pt x="47256" y="70609"/>
              </a:lnTo>
              <a:lnTo>
                <a:pt x="47256" y="132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4163B-08AC-4ABD-BED9-337B16C06752}">
      <dsp:nvSpPr>
        <dsp:cNvPr id="0" name=""/>
        <dsp:cNvSpPr/>
      </dsp:nvSpPr>
      <dsp:spPr>
        <a:xfrm>
          <a:off x="988081" y="960803"/>
          <a:ext cx="377976" cy="124091"/>
        </a:xfrm>
        <a:custGeom>
          <a:avLst/>
          <a:gdLst/>
          <a:ahLst/>
          <a:cxnLst/>
          <a:rect l="0" t="0" r="0" b="0"/>
          <a:pathLst>
            <a:path>
              <a:moveTo>
                <a:pt x="0" y="0"/>
              </a:moveTo>
              <a:lnTo>
                <a:pt x="0" y="62537"/>
              </a:lnTo>
              <a:lnTo>
                <a:pt x="377976" y="62537"/>
              </a:lnTo>
              <a:lnTo>
                <a:pt x="377976"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A26FF0-00DE-4676-8127-72B2963B3BE8}">
      <dsp:nvSpPr>
        <dsp:cNvPr id="0" name=""/>
        <dsp:cNvSpPr/>
      </dsp:nvSpPr>
      <dsp:spPr>
        <a:xfrm>
          <a:off x="333858" y="1478834"/>
          <a:ext cx="91440" cy="124091"/>
        </a:xfrm>
        <a:custGeom>
          <a:avLst/>
          <a:gdLst/>
          <a:ahLst/>
          <a:cxnLst/>
          <a:rect l="0" t="0" r="0" b="0"/>
          <a:pathLst>
            <a:path>
              <a:moveTo>
                <a:pt x="45720" y="0"/>
              </a:moveTo>
              <a:lnTo>
                <a:pt x="45720" y="62537"/>
              </a:lnTo>
              <a:lnTo>
                <a:pt x="49611" y="62537"/>
              </a:lnTo>
              <a:lnTo>
                <a:pt x="49611"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33C25-5BDE-4CEC-8658-A5AED4FFAECE}">
      <dsp:nvSpPr>
        <dsp:cNvPr id="0" name=""/>
        <dsp:cNvSpPr/>
      </dsp:nvSpPr>
      <dsp:spPr>
        <a:xfrm>
          <a:off x="379578" y="960803"/>
          <a:ext cx="608503" cy="124091"/>
        </a:xfrm>
        <a:custGeom>
          <a:avLst/>
          <a:gdLst/>
          <a:ahLst/>
          <a:cxnLst/>
          <a:rect l="0" t="0" r="0" b="0"/>
          <a:pathLst>
            <a:path>
              <a:moveTo>
                <a:pt x="608503" y="0"/>
              </a:moveTo>
              <a:lnTo>
                <a:pt x="608503" y="62537"/>
              </a:lnTo>
              <a:lnTo>
                <a:pt x="0" y="62537"/>
              </a:lnTo>
              <a:lnTo>
                <a:pt x="0"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21D28C-7FD2-4E6D-A710-BBC783CB567F}">
      <dsp:nvSpPr>
        <dsp:cNvPr id="0" name=""/>
        <dsp:cNvSpPr/>
      </dsp:nvSpPr>
      <dsp:spPr>
        <a:xfrm>
          <a:off x="988081" y="442772"/>
          <a:ext cx="1330962" cy="124091"/>
        </a:xfrm>
        <a:custGeom>
          <a:avLst/>
          <a:gdLst/>
          <a:ahLst/>
          <a:cxnLst/>
          <a:rect l="0" t="0" r="0" b="0"/>
          <a:pathLst>
            <a:path>
              <a:moveTo>
                <a:pt x="1330962" y="0"/>
              </a:moveTo>
              <a:lnTo>
                <a:pt x="1330962" y="62537"/>
              </a:lnTo>
              <a:lnTo>
                <a:pt x="0" y="62537"/>
              </a:lnTo>
              <a:lnTo>
                <a:pt x="0"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904B1A-242A-4DA2-96A1-936C20976237}">
      <dsp:nvSpPr>
        <dsp:cNvPr id="0" name=""/>
        <dsp:cNvSpPr/>
      </dsp:nvSpPr>
      <dsp:spPr>
        <a:xfrm>
          <a:off x="2122074" y="48832"/>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8DF01-12CC-4F2B-BAC6-391CC952A8D3}">
      <dsp:nvSpPr>
        <dsp:cNvPr id="0" name=""/>
        <dsp:cNvSpPr/>
      </dsp:nvSpPr>
      <dsp:spPr>
        <a:xfrm>
          <a:off x="2516014" y="47847"/>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a:t>
          </a:r>
        </a:p>
      </dsp:txBody>
      <dsp:txXfrm>
        <a:off x="2516014" y="47847"/>
        <a:ext cx="590909" cy="393939"/>
      </dsp:txXfrm>
    </dsp:sp>
    <dsp:sp modelId="{D6C24193-4F75-4B81-9701-4CD8D590D59D}">
      <dsp:nvSpPr>
        <dsp:cNvPr id="0" name=""/>
        <dsp:cNvSpPr/>
      </dsp:nvSpPr>
      <dsp:spPr>
        <a:xfrm>
          <a:off x="791111"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72A0F0-F168-4106-89E3-D016EB452942}">
      <dsp:nvSpPr>
        <dsp:cNvPr id="0" name=""/>
        <dsp:cNvSpPr/>
      </dsp:nvSpPr>
      <dsp:spPr>
        <a:xfrm>
          <a:off x="1185043" y="565878"/>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a:t>
          </a:r>
        </a:p>
      </dsp:txBody>
      <dsp:txXfrm>
        <a:off x="1185043" y="565878"/>
        <a:ext cx="590909" cy="393939"/>
      </dsp:txXfrm>
    </dsp:sp>
    <dsp:sp modelId="{087DE8F0-AEE0-4D27-AA7B-A2B1FB574641}">
      <dsp:nvSpPr>
        <dsp:cNvPr id="0" name=""/>
        <dsp:cNvSpPr/>
      </dsp:nvSpPr>
      <dsp:spPr>
        <a:xfrm>
          <a:off x="18260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3FDEC-D341-4351-AD20-5F56FCF5E227}">
      <dsp:nvSpPr>
        <dsp:cNvPr id="0" name=""/>
        <dsp:cNvSpPr/>
      </dsp:nvSpPr>
      <dsp:spPr>
        <a:xfrm>
          <a:off x="576540" y="1083909"/>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a:t>
          </a:r>
        </a:p>
      </dsp:txBody>
      <dsp:txXfrm>
        <a:off x="576540" y="1083909"/>
        <a:ext cx="590909" cy="393939"/>
      </dsp:txXfrm>
    </dsp:sp>
    <dsp:sp modelId="{B9B49DE4-FAD9-4170-9CE7-44A0BBF899C4}">
      <dsp:nvSpPr>
        <dsp:cNvPr id="0" name=""/>
        <dsp:cNvSpPr/>
      </dsp:nvSpPr>
      <dsp:spPr>
        <a:xfrm>
          <a:off x="186499" y="160292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AC1C3-C2E6-42B4-A4BF-73F790994064}">
      <dsp:nvSpPr>
        <dsp:cNvPr id="0" name=""/>
        <dsp:cNvSpPr/>
      </dsp:nvSpPr>
      <dsp:spPr>
        <a:xfrm>
          <a:off x="660842" y="1601940"/>
          <a:ext cx="73678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 profession</a:t>
          </a:r>
        </a:p>
      </dsp:txBody>
      <dsp:txXfrm>
        <a:off x="660842" y="1601940"/>
        <a:ext cx="736781" cy="393939"/>
      </dsp:txXfrm>
    </dsp:sp>
    <dsp:sp modelId="{88050831-A4EE-4C5A-B787-940C17500E96}">
      <dsp:nvSpPr>
        <dsp:cNvPr id="0" name=""/>
        <dsp:cNvSpPr/>
      </dsp:nvSpPr>
      <dsp:spPr>
        <a:xfrm>
          <a:off x="116908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44E63-F1AB-4710-B5BF-02B8D928BC97}">
      <dsp:nvSpPr>
        <dsp:cNvPr id="0" name=""/>
        <dsp:cNvSpPr/>
      </dsp:nvSpPr>
      <dsp:spPr>
        <a:xfrm>
          <a:off x="1526202" y="1083909"/>
          <a:ext cx="858255"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profession</a:t>
          </a:r>
        </a:p>
      </dsp:txBody>
      <dsp:txXfrm>
        <a:off x="1526202" y="1083909"/>
        <a:ext cx="858255" cy="393939"/>
      </dsp:txXfrm>
    </dsp:sp>
    <dsp:sp modelId="{64A8D632-C96A-45E4-981E-D9FE09F7F4B6}">
      <dsp:nvSpPr>
        <dsp:cNvPr id="0" name=""/>
        <dsp:cNvSpPr/>
      </dsp:nvSpPr>
      <dsp:spPr>
        <a:xfrm>
          <a:off x="2123611" y="57493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708EE-C5AC-4103-8611-359D7BB027F2}">
      <dsp:nvSpPr>
        <dsp:cNvPr id="0" name=""/>
        <dsp:cNvSpPr/>
      </dsp:nvSpPr>
      <dsp:spPr>
        <a:xfrm>
          <a:off x="2530007" y="565878"/>
          <a:ext cx="80815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a:t>
          </a:r>
        </a:p>
      </dsp:txBody>
      <dsp:txXfrm>
        <a:off x="2530007" y="565878"/>
        <a:ext cx="808151" cy="393939"/>
      </dsp:txXfrm>
    </dsp:sp>
    <dsp:sp modelId="{89F0D240-FE7D-4A6F-9B6F-73E439B3FDE4}">
      <dsp:nvSpPr>
        <dsp:cNvPr id="0" name=""/>
        <dsp:cNvSpPr/>
      </dsp:nvSpPr>
      <dsp:spPr>
        <a:xfrm>
          <a:off x="2127817" y="1092966"/>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D55817-A7FC-45A4-ADDC-D6770880C834}">
      <dsp:nvSpPr>
        <dsp:cNvPr id="0" name=""/>
        <dsp:cNvSpPr/>
      </dsp:nvSpPr>
      <dsp:spPr>
        <a:xfrm>
          <a:off x="2591055" y="1083909"/>
          <a:ext cx="726753"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 profession</a:t>
          </a:r>
        </a:p>
      </dsp:txBody>
      <dsp:txXfrm>
        <a:off x="2591055" y="1083909"/>
        <a:ext cx="726753" cy="393939"/>
      </dsp:txXfrm>
    </dsp:sp>
    <dsp:sp modelId="{DD40BAC7-9895-450E-9191-CE4D574ED572}">
      <dsp:nvSpPr>
        <dsp:cNvPr id="0" name=""/>
        <dsp:cNvSpPr/>
      </dsp:nvSpPr>
      <dsp:spPr>
        <a:xfrm>
          <a:off x="3363989"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19632-713E-4BB4-90D5-C38264A02DEB}">
      <dsp:nvSpPr>
        <dsp:cNvPr id="0" name=""/>
        <dsp:cNvSpPr/>
      </dsp:nvSpPr>
      <dsp:spPr>
        <a:xfrm>
          <a:off x="3773203" y="589227"/>
          <a:ext cx="768980"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Garamond" panose="02020404030301010803" pitchFamily="18" charset="0"/>
            </a:rPr>
            <a:t>profession</a:t>
          </a:r>
        </a:p>
      </dsp:txBody>
      <dsp:txXfrm>
        <a:off x="3773203" y="589227"/>
        <a:ext cx="768980" cy="39393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10D5-5AFD-3948-9DE4-A30F60251501}" type="datetimeFigureOut">
              <a:rPr lang="en-US" smtClean="0"/>
              <a:pPr/>
              <a:t>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38A8-1190-BB46-95A0-C10FA98B630E}" type="slidenum">
              <a:rPr lang="en-US" smtClean="0"/>
              <a:pPr/>
              <a:t>‹#›</a:t>
            </a:fld>
            <a:endParaRPr lang="en-US"/>
          </a:p>
        </p:txBody>
      </p:sp>
    </p:spTree>
    <p:extLst>
      <p:ext uri="{BB962C8B-B14F-4D97-AF65-F5344CB8AC3E}">
        <p14:creationId xmlns:p14="http://schemas.microsoft.com/office/powerpoint/2010/main" val="381056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128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180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16</a:t>
            </a:fld>
            <a:endParaRPr lang="en-US"/>
          </a:p>
        </p:txBody>
      </p:sp>
    </p:spTree>
    <p:extLst>
      <p:ext uri="{BB962C8B-B14F-4D97-AF65-F5344CB8AC3E}">
        <p14:creationId xmlns:p14="http://schemas.microsoft.com/office/powerpoint/2010/main" val="321146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95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376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35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5679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270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958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27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445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010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800" dirty="0">
                <a:ea typeface="Arial" charset="0"/>
                <a:cs typeface="Arial" charset="0"/>
              </a:rPr>
              <a:t>An exemplified sentence for </a:t>
            </a:r>
            <a:r>
              <a:rPr lang="en-US" sz="800" i="1" dirty="0">
                <a:ea typeface="Arial" charset="0"/>
                <a:cs typeface="Arial" charset="0"/>
              </a:rPr>
              <a:t>vote</a:t>
            </a:r>
            <a:r>
              <a:rPr lang="en-US" sz="800" dirty="0">
                <a:ea typeface="Arial" charset="0"/>
                <a:cs typeface="Arial" charset="0"/>
              </a:rPr>
              <a:t> and </a:t>
            </a:r>
            <a:r>
              <a:rPr lang="en-US" sz="800" i="1" dirty="0">
                <a:ea typeface="Arial" charset="0"/>
                <a:cs typeface="Arial" charset="0"/>
              </a:rPr>
              <a:t>rank</a:t>
            </a:r>
            <a:r>
              <a:rPr lang="en-US" sz="800" dirty="0">
                <a:ea typeface="Arial" charset="0"/>
                <a:cs typeface="Arial" charset="0"/>
              </a:rPr>
              <a:t> </a:t>
            </a:r>
            <a:r>
              <a:rPr lang="en-US" sz="800" i="1" dirty="0">
                <a:ea typeface="Arial" charset="0"/>
                <a:cs typeface="Arial" charset="0"/>
              </a:rPr>
              <a:t>Lus</a:t>
            </a:r>
            <a:r>
              <a:rPr lang="en-US" sz="800" dirty="0">
                <a:ea typeface="Arial" charset="0"/>
                <a:cs typeface="Arial" charset="0"/>
              </a:rPr>
              <a:t> with color-coded frame annotations below.  Labels below each sentence are frame specific frame </a:t>
            </a:r>
          </a:p>
          <a:p>
            <a:pPr algn="just"/>
            <a:r>
              <a:rPr lang="en-US" sz="800" dirty="0">
                <a:ea typeface="Arial" charset="0"/>
                <a:cs typeface="Arial" charset="0"/>
              </a:rPr>
              <a:t>elements (</a:t>
            </a:r>
            <a:r>
              <a:rPr lang="en-US" sz="800" i="1" dirty="0">
                <a:ea typeface="Arial" charset="0"/>
                <a:cs typeface="Arial" charset="0"/>
              </a:rPr>
              <a:t>FEs</a:t>
            </a:r>
            <a:r>
              <a:rPr lang="en-US" sz="800" dirty="0">
                <a:ea typeface="Arial" charset="0"/>
                <a:cs typeface="Arial" charset="0"/>
              </a:rPr>
              <a:t>).</a:t>
            </a:r>
          </a:p>
          <a:p>
            <a:endParaRPr lang="en-US" dirty="0"/>
          </a:p>
        </p:txBody>
      </p:sp>
    </p:spTree>
    <p:extLst>
      <p:ext uri="{BB962C8B-B14F-4D97-AF65-F5344CB8AC3E}">
        <p14:creationId xmlns:p14="http://schemas.microsoft.com/office/powerpoint/2010/main" val="424263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06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65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5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99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353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112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640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14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5</a:t>
            </a:fld>
            <a:endParaRPr lang="en-US"/>
          </a:p>
        </p:txBody>
      </p:sp>
    </p:spTree>
    <p:extLst>
      <p:ext uri="{BB962C8B-B14F-4D97-AF65-F5344CB8AC3E}">
        <p14:creationId xmlns:p14="http://schemas.microsoft.com/office/powerpoint/2010/main" val="303070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57926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624693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2156870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16170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a:t>
            </a:r>
            <a:r>
              <a:rPr lang="en-US" baseline="0" dirty="0"/>
              <a:t> see such statements all over the news articles, discovery of exceptional facts is useful to various important applications.</a:t>
            </a:r>
          </a:p>
          <a:p>
            <a:r>
              <a:rPr lang="en-US" baseline="0" dirty="0"/>
              <a:t>For example, journalists are interested in monitoring and discovering attention-seizing factual statements like Denzel Washington’s Example.</a:t>
            </a:r>
          </a:p>
          <a:p>
            <a:r>
              <a:rPr lang="en-US" baseline="0" dirty="0"/>
              <a:t>In fact-checking, fact-checkers can compare the statements made by humans with automatically discovered facts. For example, on snopes.com, there is a fact-check about whether Hillary Clinton is the first female presidential nominee or not.</a:t>
            </a:r>
          </a:p>
          <a:p>
            <a:r>
              <a:rPr lang="en-US" baseline="0" dirty="0"/>
              <a:t>Exceptional facts can help promote friends, news and product in various recommend systems. For example, search engine can promote their search results by showing exceptional facts. If you search Willis Tower on Google, you may see the “did you know” sections which tells one of its exceptional facts.</a:t>
            </a:r>
          </a:p>
          <a:p>
            <a:r>
              <a:rPr lang="en-US" baseline="0" dirty="0"/>
              <a:t>When the discovered facts are inconsistent with known truth or apparent common sense, it reveals incomplete data or data errors. Such insights aid knowledge base cleaning and completion.</a:t>
            </a:r>
            <a:endParaRPr lang="en-US" dirty="0"/>
          </a:p>
        </p:txBody>
      </p:sp>
    </p:spTree>
    <p:extLst>
      <p:ext uri="{BB962C8B-B14F-4D97-AF65-F5344CB8AC3E}">
        <p14:creationId xmlns:p14="http://schemas.microsoft.com/office/powerpoint/2010/main" val="1976536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967094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256690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34909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321299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87292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6</a:t>
            </a:fld>
            <a:endParaRPr lang="en-US"/>
          </a:p>
        </p:txBody>
      </p:sp>
    </p:spTree>
    <p:extLst>
      <p:ext uri="{BB962C8B-B14F-4D97-AF65-F5344CB8AC3E}">
        <p14:creationId xmlns:p14="http://schemas.microsoft.com/office/powerpoint/2010/main" val="2820577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451753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are ready to define the problem of exceptional</a:t>
            </a:r>
            <a:r>
              <a:rPr lang="en-US" baseline="0" dirty="0"/>
              <a:t> fact discovery.</a:t>
            </a:r>
          </a:p>
          <a:p>
            <a:r>
              <a:rPr lang="en-US" baseline="0" dirty="0"/>
              <a:t>Given an entity in the knowledge, an exceptionality function chi, and an integer k, the objective of exceptional fact discovery is to find top-k highest scored context-subspace pairs.</a:t>
            </a:r>
            <a:endParaRPr lang="en-US" dirty="0"/>
          </a:p>
        </p:txBody>
      </p:sp>
    </p:spTree>
    <p:extLst>
      <p:ext uri="{BB962C8B-B14F-4D97-AF65-F5344CB8AC3E}">
        <p14:creationId xmlns:p14="http://schemas.microsoft.com/office/powerpoint/2010/main" val="2431490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6047" rtl="0" eaLnBrk="1" fontAlgn="auto" latinLnBrk="0" hangingPunct="1">
              <a:lnSpc>
                <a:spcPct val="90000"/>
              </a:lnSpc>
              <a:spcBef>
                <a:spcPts val="0"/>
              </a:spcBef>
              <a:spcAft>
                <a:spcPts val="250"/>
              </a:spcAft>
              <a:buClrTx/>
              <a:buSzTx/>
              <a:buFontTx/>
              <a:buNone/>
              <a:tabLst/>
              <a:defRPr/>
            </a:pPr>
            <a:r>
              <a:rPr lang="en-US" dirty="0"/>
              <a:t>The main computational</a:t>
            </a:r>
            <a:r>
              <a:rPr lang="en-US" baseline="0" dirty="0"/>
              <a:t> </a:t>
            </a:r>
            <a:r>
              <a:rPr lang="en-US" dirty="0"/>
              <a:t>challenge of the problem is that we have to explore</a:t>
            </a:r>
            <a:r>
              <a:rPr lang="en-US" baseline="0" dirty="0"/>
              <a:t> two extremely large search spaces, one of subspaces, one of patterns. It is challenging to prune subspaces and patterns, because the exceptionality scores usually do not have anti-monotone property.</a:t>
            </a:r>
            <a:endParaRPr lang="en-US" dirty="0"/>
          </a:p>
          <a:p>
            <a:endParaRPr lang="en-US" dirty="0"/>
          </a:p>
        </p:txBody>
      </p:sp>
    </p:spTree>
    <p:extLst>
      <p:ext uri="{BB962C8B-B14F-4D97-AF65-F5344CB8AC3E}">
        <p14:creationId xmlns:p14="http://schemas.microsoft.com/office/powerpoint/2010/main" val="366968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major areas that are related to our work: outlier detection, and outlying aspect mining.</a:t>
            </a:r>
          </a:p>
          <a:p>
            <a:r>
              <a:rPr lang="en-US" baseline="0" dirty="0"/>
              <a:t>Outlier detection is to find a set of objects from a dataset, it does not focus on explaining why outliers are outlying. While our work tries to explain why an object is exceptional by showing the pairs of contexts and subspaces where the object is highly-scored.</a:t>
            </a:r>
          </a:p>
          <a:p>
            <a:endParaRPr lang="en-US" baseline="0" dirty="0"/>
          </a:p>
          <a:p>
            <a:r>
              <a:rPr lang="en-US" baseline="0" dirty="0"/>
              <a:t>In general, we share the same goal with outlying aspect mining, which focuses on outlying explanation for a given object. However, existing techniques adopts a single table model, which is not suitable for graph-based data, such as knowledge graphs. First, a table that models a graph can be extremely large and sparse, given the sizes and the variety of relationships in a knowledge graph. Second, only handful methods consider contextual outlying explanation. The existing techniques model contexts using conjunctive queries. In graphs, conjunctive queries are not sufficient. Third, existing techniques do not consider set values in defining contexts. However, set values in graphs are very common.</a:t>
            </a:r>
            <a:endParaRPr lang="en-US" dirty="0"/>
          </a:p>
        </p:txBody>
      </p:sp>
    </p:spTree>
    <p:extLst>
      <p:ext uri="{BB962C8B-B14F-4D97-AF65-F5344CB8AC3E}">
        <p14:creationId xmlns:p14="http://schemas.microsoft.com/office/powerpoint/2010/main" val="2663669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propose a beam</a:t>
            </a:r>
            <a:r>
              <a:rPr lang="en-US" baseline="0" dirty="0"/>
              <a:t> search based framework,</a:t>
            </a:r>
            <a:r>
              <a:rPr lang="en-US" dirty="0"/>
              <a:t> Maverick, to discover exceptional facts about entities.</a:t>
            </a:r>
          </a:p>
          <a:p>
            <a:r>
              <a:rPr lang="en-US" dirty="0"/>
              <a:t>The search is accomplished mainly by three components: context-evaluator, exceptionality evaluator, and pattern generator.</a:t>
            </a:r>
          </a:p>
          <a:p>
            <a:r>
              <a:rPr lang="en-US" dirty="0"/>
              <a:t>Maverick maintains a beam, which is a fixed-size priority queue, </a:t>
            </a:r>
          </a:p>
          <a:p>
            <a:r>
              <a:rPr lang="en-US" dirty="0"/>
              <a:t>For each pattern in the beam, context evaluator evaluates the pattern to obtain its matches and contexts.</a:t>
            </a:r>
          </a:p>
          <a:p>
            <a:r>
              <a:rPr lang="en-US" dirty="0"/>
              <a:t>w.r.t each context, the exceptionality evaluator evaluates the degree of exceptionality of the entity, and outputs top-k context-subspace pairs</a:t>
            </a:r>
          </a:p>
          <a:p>
            <a:r>
              <a:rPr lang="en-US" dirty="0"/>
              <a:t>Pattern generator then finds all the children of the current pattern. Basically, it maintains a tree of pattern, which we call pattern search tree. The top children in each level will become the new beam at next iteration.</a:t>
            </a:r>
          </a:p>
        </p:txBody>
      </p:sp>
    </p:spTree>
    <p:extLst>
      <p:ext uri="{BB962C8B-B14F-4D97-AF65-F5344CB8AC3E}">
        <p14:creationId xmlns:p14="http://schemas.microsoft.com/office/powerpoint/2010/main" val="1250441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previously, t</a:t>
            </a:r>
            <a:r>
              <a:rPr lang="en-US" dirty="0"/>
              <a:t>he exceptionality evaluator is responsible</a:t>
            </a:r>
            <a:r>
              <a:rPr lang="en-US" baseline="0" dirty="0"/>
              <a:t> for evaluating the given entity’s degree of exceptionality, with regard to a given context.</a:t>
            </a:r>
          </a:p>
          <a:p>
            <a:r>
              <a:rPr lang="en-US" baseline="0" dirty="0"/>
              <a:t>An exceptionality function is a real function, and the inputs of the function are an entity, a subspace and a context.</a:t>
            </a:r>
          </a:p>
          <a:p>
            <a:r>
              <a:rPr lang="en-US" baseline="0" dirty="0"/>
              <a:t>Note that Maverick allows users to use any </a:t>
            </a:r>
            <a:r>
              <a:rPr lang="en-US" baseline="0" dirty="0" err="1"/>
              <a:t>outlyingness</a:t>
            </a:r>
            <a:r>
              <a:rPr lang="en-US" baseline="0" dirty="0"/>
              <a:t>/interestingness functions based on their applications. For example, one can use </a:t>
            </a:r>
            <a:r>
              <a:rPr lang="en-US" baseline="0" dirty="0" err="1"/>
              <a:t>outlierness</a:t>
            </a:r>
            <a:r>
              <a:rPr lang="en-US" baseline="0" dirty="0"/>
              <a:t>, or one-of-the-few, or isolation scores, and many others.</a:t>
            </a:r>
          </a:p>
          <a:p>
            <a:r>
              <a:rPr lang="en-US" baseline="0" dirty="0"/>
              <a:t>The exceptionality of an entity is the highest exceptionality score among all the subspaces</a:t>
            </a:r>
            <a:endParaRPr lang="en-US" dirty="0"/>
          </a:p>
        </p:txBody>
      </p:sp>
    </p:spTree>
    <p:extLst>
      <p:ext uri="{BB962C8B-B14F-4D97-AF65-F5344CB8AC3E}">
        <p14:creationId xmlns:p14="http://schemas.microsoft.com/office/powerpoint/2010/main" val="3509722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a:t>
            </a:r>
            <a:r>
              <a:rPr lang="en-US" baseline="0" dirty="0"/>
              <a:t> may realize that, while every pattern is a super graph of its parent, every match to the pattern is also a super graph of a match to the parent pattern.</a:t>
            </a:r>
          </a:p>
          <a:p>
            <a:r>
              <a:rPr lang="en-US" baseline="0" dirty="0"/>
              <a:t>For example, P11 is a child of P9, so its match M10 must be a super graph of a match to P9, for example M9.</a:t>
            </a:r>
            <a:endParaRPr lang="en-US" dirty="0"/>
          </a:p>
        </p:txBody>
      </p:sp>
    </p:spTree>
    <p:extLst>
      <p:ext uri="{BB962C8B-B14F-4D97-AF65-F5344CB8AC3E}">
        <p14:creationId xmlns:p14="http://schemas.microsoft.com/office/powerpoint/2010/main" val="328781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conduct experiments</a:t>
            </a:r>
            <a:r>
              <a:rPr lang="en-US" baseline="0" dirty="0"/>
              <a:t> on two real world knowledge graphs. We have used larger graphs than the ones used by the time of my proposal.</a:t>
            </a:r>
          </a:p>
          <a:p>
            <a:r>
              <a:rPr lang="en-US" baseline="0" dirty="0"/>
              <a:t>The first is the FIFA World Cup graph. It is created based on the information on FIFA.com</a:t>
            </a:r>
          </a:p>
          <a:p>
            <a:r>
              <a:rPr lang="en-US" baseline="0" dirty="0"/>
              <a:t>The second is a subgraph of freebase, which includes two domains, film, and award.</a:t>
            </a:r>
          </a:p>
          <a:p>
            <a:endParaRPr lang="en-US" dirty="0"/>
          </a:p>
        </p:txBody>
      </p:sp>
    </p:spTree>
    <p:extLst>
      <p:ext uri="{BB962C8B-B14F-4D97-AF65-F5344CB8AC3E}">
        <p14:creationId xmlns:p14="http://schemas.microsoft.com/office/powerpoint/2010/main" val="2759336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006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18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7</a:t>
            </a:fld>
            <a:endParaRPr lang="en-US"/>
          </a:p>
        </p:txBody>
      </p:sp>
    </p:spTree>
    <p:extLst>
      <p:ext uri="{BB962C8B-B14F-4D97-AF65-F5344CB8AC3E}">
        <p14:creationId xmlns:p14="http://schemas.microsoft.com/office/powerpoint/2010/main" val="2618483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361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486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5545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25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65239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072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dirty="0">
                <a:latin typeface="Garamond" charset="0"/>
                <a:ea typeface="Garamond" charset="0"/>
                <a:cs typeface="Garamond" charset="0"/>
              </a:rPr>
              <a:t>“Recurring action”, “Uniqueness of trait”, and “Vote“ are newly created frames</a:t>
            </a:r>
            <a:endParaRPr lang="en-US" b="0" i="0" dirty="0"/>
          </a:p>
        </p:txBody>
      </p:sp>
    </p:spTree>
    <p:extLst>
      <p:ext uri="{BB962C8B-B14F-4D97-AF65-F5344CB8AC3E}">
        <p14:creationId xmlns:p14="http://schemas.microsoft.com/office/powerpoint/2010/main" val="1862099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Conceptually, Maverick organizes search space of patterns as a partial order based on the </a:t>
            </a:r>
            <a:r>
              <a:rPr lang="en-US" dirty="0" err="1"/>
              <a:t>subsumption</a:t>
            </a:r>
            <a:r>
              <a:rPr lang="en-US" dirty="0"/>
              <a:t> relation on patterns.</a:t>
            </a:r>
          </a:p>
          <a:p>
            <a:r>
              <a:rPr lang="en-US" dirty="0"/>
              <a:t>In</a:t>
            </a:r>
            <a:r>
              <a:rPr lang="en-US" baseline="0" dirty="0"/>
              <a:t> the partial order, each child of a pattern is an immediate super graph of the pattern.</a:t>
            </a:r>
            <a:endParaRPr lang="en-US" dirty="0"/>
          </a:p>
          <a:p>
            <a:endParaRPr lang="en-US" dirty="0"/>
          </a:p>
          <a:p>
            <a:r>
              <a:rPr lang="en-US" dirty="0"/>
              <a:t>For example, in the graph of patterns as shown, both P5 and P6 are super-graph and thus, children of P1.</a:t>
            </a:r>
          </a:p>
        </p:txBody>
      </p:sp>
    </p:spTree>
    <p:extLst>
      <p:ext uri="{BB962C8B-B14F-4D97-AF65-F5344CB8AC3E}">
        <p14:creationId xmlns:p14="http://schemas.microsoft.com/office/powerpoint/2010/main" val="2732660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propose a beam</a:t>
            </a:r>
            <a:r>
              <a:rPr lang="en-US" baseline="0" dirty="0"/>
              <a:t> search based framework,</a:t>
            </a:r>
            <a:r>
              <a:rPr lang="en-US" dirty="0"/>
              <a:t> Maverick, to discover exceptional facts about entities.</a:t>
            </a:r>
          </a:p>
          <a:p>
            <a:r>
              <a:rPr lang="en-US" dirty="0"/>
              <a:t>The search is accomplished mainly by three components: context-evaluator, exceptionality evaluator, and pattern generator.</a:t>
            </a:r>
          </a:p>
          <a:p>
            <a:r>
              <a:rPr lang="en-US" dirty="0"/>
              <a:t>Maverick maintains a beam, which is a fixed-size priority queue, </a:t>
            </a:r>
          </a:p>
          <a:p>
            <a:r>
              <a:rPr lang="en-US" dirty="0"/>
              <a:t>For each pattern in the beam, context evaluator evaluates the pattern to obtain its matches and contexts.</a:t>
            </a:r>
          </a:p>
          <a:p>
            <a:r>
              <a:rPr lang="en-US" dirty="0"/>
              <a:t>w.r.t each context, the exceptionality evaluator evaluates the degree of exceptionality of the entity, and outputs top-k context-subspace pairs</a:t>
            </a:r>
          </a:p>
          <a:p>
            <a:r>
              <a:rPr lang="en-US" dirty="0"/>
              <a:t>Pattern generator then finds all the children of the current pattern. Basically, it maintains a tree of pattern, which we call pattern search tree. The top children in each level will become the new beam at next iteration.</a:t>
            </a:r>
          </a:p>
        </p:txBody>
      </p:sp>
    </p:spTree>
    <p:extLst>
      <p:ext uri="{BB962C8B-B14F-4D97-AF65-F5344CB8AC3E}">
        <p14:creationId xmlns:p14="http://schemas.microsoft.com/office/powerpoint/2010/main" val="404779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92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10</a:t>
            </a:fld>
            <a:endParaRPr lang="en-US"/>
          </a:p>
        </p:txBody>
      </p:sp>
    </p:spTree>
    <p:extLst>
      <p:ext uri="{BB962C8B-B14F-4D97-AF65-F5344CB8AC3E}">
        <p14:creationId xmlns:p14="http://schemas.microsoft.com/office/powerpoint/2010/main" val="38532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00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265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7656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837228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74325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8556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508919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25175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1885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8377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a:prstGeom prst="rect">
            <a:avLst/>
          </a:prstGeo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28434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389436" y="171450"/>
            <a:ext cx="8363938" cy="553998"/>
          </a:xfrm>
          <a:prstGeom prst="rect">
            <a:avLst/>
          </a:prstGeom>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416377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884"/>
            <a:ext cx="8229600" cy="857253"/>
          </a:xfrm>
        </p:spPr>
        <p:txBody>
          <a:bodyPr>
            <a:normAutofit/>
          </a:bodyPr>
          <a:lstStyle>
            <a:lvl1pPr>
              <a:defRPr sz="4000" b="1" i="0">
                <a:solidFill>
                  <a:srgbClr val="C00000"/>
                </a:solidFill>
              </a:defRPr>
            </a:lvl1pPr>
          </a:lstStyle>
          <a:p>
            <a:r>
              <a:rPr lang="en-US" dirty="0"/>
              <a:t>Click to edit Master title style</a:t>
            </a:r>
          </a:p>
        </p:txBody>
      </p:sp>
      <p:sp>
        <p:nvSpPr>
          <p:cNvPr id="3" name="Rectangle 15">
            <a:extLst>
              <a:ext uri="{FF2B5EF4-FFF2-40B4-BE49-F238E27FC236}">
                <a16:creationId xmlns:a16="http://schemas.microsoft.com/office/drawing/2014/main" id="{CE7CBFD9-DD5D-9E4F-8710-0B65878380D0}"/>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452877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32560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prstGeom prst="rect">
            <a:avLst/>
          </a:prstGeo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96724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a:prstGeom prst="rect">
            <a:avLst/>
          </a:prstGeo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665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647359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57278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3050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7755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851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EE1EFEA5-39AB-0D49-B1FB-28AE9830D63A}"/>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25538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noAutofit/>
          </a:bodyPr>
          <a:lstStyle>
            <a:lvl1pPr>
              <a:defRPr sz="4000" b="1"/>
            </a:lvl1pPr>
          </a:lstStyle>
          <a:p>
            <a:r>
              <a:rPr lang="en-US" dirty="0"/>
              <a:t>Click to edit Master title style</a:t>
            </a:r>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Open Sans" panose="020B0606030504020204" pitchFamily="34" charset="0"/>
                <a:ea typeface="Open Sans" panose="020B0606030504020204" pitchFamily="34" charset="0"/>
                <a:cs typeface="Open Sans" panose="020B0606030504020204" pitchFamily="34" charset="0"/>
              </a:defRPr>
            </a:lvl1pPr>
            <a:lvl2pPr marL="0" indent="0">
              <a:spcBef>
                <a:spcPts val="0"/>
              </a:spcBef>
              <a:spcAft>
                <a:spcPts val="300"/>
              </a:spcAft>
              <a:buNone/>
              <a:defRPr sz="2000" spc="-50" baseline="0">
                <a:latin typeface="Open Sans" panose="020B0606030504020204" pitchFamily="34" charset="0"/>
                <a:ea typeface="Open Sans" panose="020B0606030504020204" pitchFamily="34" charset="0"/>
                <a:cs typeface="Open Sans" panose="020B0606030504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4" name="Rectangle 15">
            <a:extLst>
              <a:ext uri="{FF2B5EF4-FFF2-40B4-BE49-F238E27FC236}">
                <a16:creationId xmlns:a16="http://schemas.microsoft.com/office/drawing/2014/main" id="{D5DA2809-585C-EA49-965A-55369A0FA9FB}"/>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7792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marL="342900" indent="-342900">
              <a:lnSpc>
                <a:spcPct val="100000"/>
              </a:lnSpc>
              <a:buFont typeface="Courier New" panose="02070309020205020404" pitchFamily="49" charset="0"/>
              <a:buChar char="o"/>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801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469205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68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42556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871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0075474E-799D-2044-9D08-833BCDF4973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8B9532F-E207-4442-901F-983BC8C51AAB}" type="slidenum">
              <a:rPr lang="en-US" altLang="en-US" smtClean="0"/>
              <a:pPr/>
              <a:t>‹#›</a:t>
            </a:fld>
            <a:endParaRPr lang="en-US" altLang="en-US" dirty="0"/>
          </a:p>
        </p:txBody>
      </p:sp>
      <p:pic>
        <p:nvPicPr>
          <p:cNvPr id="7" name="Picture 6">
            <a:extLst>
              <a:ext uri="{FF2B5EF4-FFF2-40B4-BE49-F238E27FC236}">
                <a16:creationId xmlns:a16="http://schemas.microsoft.com/office/drawing/2014/main" id="{1D07C6F3-1369-954D-9ACF-3564B25C3127}"/>
              </a:ext>
            </a:extLst>
          </p:cNvPr>
          <p:cNvPicPr>
            <a:picLocks noChangeAspect="1"/>
          </p:cNvPicPr>
          <p:nvPr userDrawn="1"/>
        </p:nvPicPr>
        <p:blipFill>
          <a:blip r:embed="rId20"/>
          <a:stretch>
            <a:fillRect/>
          </a:stretch>
        </p:blipFill>
        <p:spPr>
          <a:xfrm>
            <a:off x="8095784" y="36977"/>
            <a:ext cx="994415" cy="411262"/>
          </a:xfrm>
          <a:prstGeom prst="rect">
            <a:avLst/>
          </a:prstGeom>
        </p:spPr>
      </p:pic>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72" r:id="rId5"/>
    <p:sldLayoutId id="2147483675" r:id="rId6"/>
    <p:sldLayoutId id="2147483676" r:id="rId7"/>
    <p:sldLayoutId id="2147483677" r:id="rId8"/>
    <p:sldLayoutId id="2147483678" r:id="rId9"/>
    <p:sldLayoutId id="2147483679" r:id="rId10"/>
    <p:sldLayoutId id="2147483680" r:id="rId11"/>
    <p:sldLayoutId id="2147483681" r:id="rId12"/>
    <p:sldLayoutId id="2147483683" r:id="rId13"/>
    <p:sldLayoutId id="2147483684" r:id="rId14"/>
    <p:sldLayoutId id="2147483685" r:id="rId15"/>
    <p:sldLayoutId id="2147483686" r:id="rId16"/>
    <p:sldLayoutId id="2147483687" r:id="rId17"/>
  </p:sldLayoutIdLst>
  <p:hf hdr="0" ftr="0" dt="0"/>
  <p:txStyles>
    <p:titleStyle>
      <a:lvl1pPr algn="ctr" defTabSz="457200" rtl="0" eaLnBrk="1" latinLnBrk="0" hangingPunct="1">
        <a:spcBef>
          <a:spcPct val="0"/>
        </a:spcBef>
        <a:buNone/>
        <a:defRPr sz="4000" b="1" kern="1200">
          <a:solidFill>
            <a:srgbClr val="1340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457200" rtl="0" eaLnBrk="1" latinLnBrk="0" hangingPunct="1">
        <a:spcBef>
          <a:spcPct val="20000"/>
        </a:spcBef>
        <a:buFont typeface="Arial"/>
        <a:buChar char="•"/>
        <a:defRPr sz="3200" b="1" i="0"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latinLnBrk="0" hangingPunct="1">
        <a:spcBef>
          <a:spcPct val="20000"/>
        </a:spcBef>
        <a:buFont typeface="Arial"/>
        <a:buChar char="–"/>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71402"/>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246983360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28515947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0.xml"/><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image" Target="../media/image72.tiff"/><Relationship Id="rId13" Type="http://schemas.openxmlformats.org/officeDocument/2006/relationships/image" Target="../media/image77.tiff"/><Relationship Id="rId18" Type="http://schemas.openxmlformats.org/officeDocument/2006/relationships/image" Target="../media/image82.tiff"/><Relationship Id="rId26" Type="http://schemas.openxmlformats.org/officeDocument/2006/relationships/image" Target="../media/image90.tiff"/><Relationship Id="rId3" Type="http://schemas.openxmlformats.org/officeDocument/2006/relationships/image" Target="../media/image67.tiff"/><Relationship Id="rId21" Type="http://schemas.openxmlformats.org/officeDocument/2006/relationships/image" Target="../media/image85.tiff"/><Relationship Id="rId7" Type="http://schemas.openxmlformats.org/officeDocument/2006/relationships/image" Target="../media/image71.tiff"/><Relationship Id="rId12" Type="http://schemas.openxmlformats.org/officeDocument/2006/relationships/image" Target="../media/image76.tiff"/><Relationship Id="rId17" Type="http://schemas.openxmlformats.org/officeDocument/2006/relationships/image" Target="../media/image81.tiff"/><Relationship Id="rId25" Type="http://schemas.openxmlformats.org/officeDocument/2006/relationships/image" Target="../media/image89.tiff"/><Relationship Id="rId2" Type="http://schemas.openxmlformats.org/officeDocument/2006/relationships/notesSlide" Target="../notesSlides/notesSlide18.xml"/><Relationship Id="rId16" Type="http://schemas.openxmlformats.org/officeDocument/2006/relationships/image" Target="../media/image80.tiff"/><Relationship Id="rId20" Type="http://schemas.openxmlformats.org/officeDocument/2006/relationships/image" Target="../media/image84.tiff"/><Relationship Id="rId29" Type="http://schemas.openxmlformats.org/officeDocument/2006/relationships/image" Target="../media/image93.tiff"/><Relationship Id="rId1" Type="http://schemas.openxmlformats.org/officeDocument/2006/relationships/slideLayout" Target="../slideLayouts/slideLayout18.xml"/><Relationship Id="rId6" Type="http://schemas.openxmlformats.org/officeDocument/2006/relationships/image" Target="../media/image70.tiff"/><Relationship Id="rId11" Type="http://schemas.openxmlformats.org/officeDocument/2006/relationships/image" Target="../media/image75.tiff"/><Relationship Id="rId24" Type="http://schemas.openxmlformats.org/officeDocument/2006/relationships/image" Target="../media/image88.tiff"/><Relationship Id="rId5" Type="http://schemas.openxmlformats.org/officeDocument/2006/relationships/image" Target="../media/image69.tiff"/><Relationship Id="rId15" Type="http://schemas.openxmlformats.org/officeDocument/2006/relationships/image" Target="../media/image79.tiff"/><Relationship Id="rId23" Type="http://schemas.openxmlformats.org/officeDocument/2006/relationships/image" Target="../media/image87.tiff"/><Relationship Id="rId28" Type="http://schemas.openxmlformats.org/officeDocument/2006/relationships/image" Target="../media/image92.tiff"/><Relationship Id="rId10" Type="http://schemas.openxmlformats.org/officeDocument/2006/relationships/image" Target="../media/image74.tiff"/><Relationship Id="rId19" Type="http://schemas.openxmlformats.org/officeDocument/2006/relationships/image" Target="../media/image83.tiff"/><Relationship Id="rId4" Type="http://schemas.openxmlformats.org/officeDocument/2006/relationships/image" Target="../media/image68.tiff"/><Relationship Id="rId9" Type="http://schemas.openxmlformats.org/officeDocument/2006/relationships/image" Target="../media/image73.tiff"/><Relationship Id="rId14" Type="http://schemas.openxmlformats.org/officeDocument/2006/relationships/image" Target="../media/image78.tiff"/><Relationship Id="rId22" Type="http://schemas.openxmlformats.org/officeDocument/2006/relationships/image" Target="../media/image86.tiff"/><Relationship Id="rId27" Type="http://schemas.openxmlformats.org/officeDocument/2006/relationships/image" Target="../media/image91.tiff"/></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9.xml"/><Relationship Id="rId5" Type="http://schemas.openxmlformats.org/officeDocument/2006/relationships/image" Target="../media/image97.tiff"/><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idir-server3.uta.edu/frameannotator/" TargetMode="External"/><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hyperlink" Target="https://idir-server3.uta.edu/claimportal/frontendv2/producti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10.tiff"/><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10.tiff"/><Relationship Id="rId1" Type="http://schemas.openxmlformats.org/officeDocument/2006/relationships/slideLayout" Target="../slideLayouts/slideLayout19.xml"/><Relationship Id="rId5" Type="http://schemas.openxmlformats.org/officeDocument/2006/relationships/image" Target="../media/image113.tiff"/><Relationship Id="rId4" Type="http://schemas.openxmlformats.org/officeDocument/2006/relationships/image" Target="../media/image112.tiff"/></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15.jpe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hyperlink" Target="https://idir.uta.edu/index.php/File:HP_Labs.pn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123.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7.png"/><Relationship Id="rId7" Type="http://schemas.openxmlformats.org/officeDocument/2006/relationships/diagramColors" Target="../diagrams/colors1.xml"/><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8.png"/></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930.png"/><Relationship Id="rId7"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21.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8" Type="http://schemas.openxmlformats.org/officeDocument/2006/relationships/hyperlink" Target="http://idir.uta.edu/erq" TargetMode="External"/><Relationship Id="rId13" Type="http://schemas.openxmlformats.org/officeDocument/2006/relationships/hyperlink" Target="http://dl.acm.org/citation.cfm?id=2915221&amp;picked=formats&amp;CFID=772796515" TargetMode="External"/><Relationship Id="rId3" Type="http://schemas.openxmlformats.org/officeDocument/2006/relationships/image" Target="../media/image27.png"/><Relationship Id="rId7" Type="http://schemas.openxmlformats.org/officeDocument/2006/relationships/hyperlink" Target="http://idir.uta.edu/crewscout" TargetMode="External"/><Relationship Id="rId12" Type="http://schemas.openxmlformats.org/officeDocument/2006/relationships/hyperlink" Target="http://idir.uta.edu/orion"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hyperlink" Target="http://idir.uta.edu/claimbuster" TargetMode="External"/><Relationship Id="rId11" Type="http://schemas.openxmlformats.org/officeDocument/2006/relationships/hyperlink" Target="http://idir.uta.edu/gqbe" TargetMode="External"/><Relationship Id="rId5" Type="http://schemas.openxmlformats.org/officeDocument/2006/relationships/hyperlink" Target="https://vimeo.com/channels/1024406" TargetMode="External"/><Relationship Id="rId10" Type="http://schemas.openxmlformats.org/officeDocument/2006/relationships/hyperlink" Target="http://idir.uta.edu/factwatcher" TargetMode="External"/><Relationship Id="rId4" Type="http://schemas.openxmlformats.org/officeDocument/2006/relationships/image" Target="../media/image140.png"/><Relationship Id="rId9" Type="http://schemas.openxmlformats.org/officeDocument/2006/relationships/hyperlink" Target="http://idir.uta.edu/facetedpedia"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18" Type="http://schemas.openxmlformats.org/officeDocument/2006/relationships/image" Target="../media/image156.jpg"/><Relationship Id="rId3" Type="http://schemas.openxmlformats.org/officeDocument/2006/relationships/image" Target="../media/image141.jpg"/><Relationship Id="rId7" Type="http://schemas.openxmlformats.org/officeDocument/2006/relationships/image" Target="../media/image145.jpg"/><Relationship Id="rId12" Type="http://schemas.openxmlformats.org/officeDocument/2006/relationships/image" Target="../media/image150.jpg"/><Relationship Id="rId17" Type="http://schemas.openxmlformats.org/officeDocument/2006/relationships/image" Target="../media/image155.jpg"/><Relationship Id="rId2" Type="http://schemas.openxmlformats.org/officeDocument/2006/relationships/notesSlide" Target="../notesSlides/notesSlide51.xml"/><Relationship Id="rId16" Type="http://schemas.openxmlformats.org/officeDocument/2006/relationships/image" Target="../media/image154.png"/><Relationship Id="rId1" Type="http://schemas.openxmlformats.org/officeDocument/2006/relationships/slideLayout" Target="../slideLayouts/slideLayout16.xml"/><Relationship Id="rId6" Type="http://schemas.openxmlformats.org/officeDocument/2006/relationships/image" Target="../media/image144.jpg"/><Relationship Id="rId11" Type="http://schemas.openxmlformats.org/officeDocument/2006/relationships/image" Target="../media/image149.jpg"/><Relationship Id="rId5" Type="http://schemas.openxmlformats.org/officeDocument/2006/relationships/image" Target="../media/image143.jpg"/><Relationship Id="rId15" Type="http://schemas.openxmlformats.org/officeDocument/2006/relationships/image" Target="../media/image153.jpg"/><Relationship Id="rId10" Type="http://schemas.openxmlformats.org/officeDocument/2006/relationships/image" Target="../media/image148.jpg"/><Relationship Id="rId4" Type="http://schemas.openxmlformats.org/officeDocument/2006/relationships/image" Target="../media/image142.jpg"/><Relationship Id="rId9" Type="http://schemas.openxmlformats.org/officeDocument/2006/relationships/image" Target="../media/image147.png"/><Relationship Id="rId14" Type="http://schemas.openxmlformats.org/officeDocument/2006/relationships/image" Target="../media/image152.png"/></Relationships>
</file>

<file path=ppt/slides/_rels/slide85.xml.rels><?xml version="1.0" encoding="UTF-8" standalone="yes"?>
<Relationships xmlns="http://schemas.openxmlformats.org/package/2006/relationships"><Relationship Id="rId3" Type="http://schemas.openxmlformats.org/officeDocument/2006/relationships/image" Target="../media/image158.tiff"/><Relationship Id="rId7" Type="http://schemas.openxmlformats.org/officeDocument/2006/relationships/image" Target="../media/image162.tiff"/><Relationship Id="rId2" Type="http://schemas.openxmlformats.org/officeDocument/2006/relationships/image" Target="../media/image157.tiff"/><Relationship Id="rId1" Type="http://schemas.openxmlformats.org/officeDocument/2006/relationships/slideLayout" Target="../slideLayouts/slideLayout19.xml"/><Relationship Id="rId6" Type="http://schemas.openxmlformats.org/officeDocument/2006/relationships/image" Target="../media/image161.tiff"/><Relationship Id="rId5" Type="http://schemas.openxmlformats.org/officeDocument/2006/relationships/image" Target="../media/image160.tiff"/><Relationship Id="rId4" Type="http://schemas.openxmlformats.org/officeDocument/2006/relationships/image" Target="../media/image159.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hyperlink" Target="https://idir.uta.edu/index.php/File:NSF.png" TargetMode="External"/><Relationship Id="rId7" Type="http://schemas.openxmlformats.org/officeDocument/2006/relationships/image" Target="../media/image166.jpeg"/><Relationship Id="rId12" Type="http://schemas.openxmlformats.org/officeDocument/2006/relationships/image" Target="../media/image170.jpeg"/><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image" Target="../media/image165.tiff"/><Relationship Id="rId11" Type="http://schemas.openxmlformats.org/officeDocument/2006/relationships/image" Target="../media/image169.tiff"/><Relationship Id="rId5" Type="http://schemas.openxmlformats.org/officeDocument/2006/relationships/image" Target="../media/image164.jpe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hyperlink" Target="https://idir.uta.edu/index.php/File:NSFC_tr.pn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73.tiff"/><Relationship Id="rId2" Type="http://schemas.openxmlformats.org/officeDocument/2006/relationships/image" Target="../media/image172.tiff"/><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hyperlink" Target="https://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67824"/>
            <a:ext cx="9119936" cy="1077218"/>
          </a:xfrm>
          <a:prstGeom prst="rect">
            <a:avLst/>
          </a:prstGeom>
          <a:noFill/>
        </p:spPr>
        <p:txBody>
          <a:bodyPr wrap="square" rtlCol="0">
            <a:spAutoFit/>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Restoring Trust by Computing: Data-driven Fact-checking and Exceptional Fact Finding</a:t>
            </a:r>
          </a:p>
        </p:txBody>
      </p:sp>
      <p:sp>
        <p:nvSpPr>
          <p:cNvPr id="6" name="TextBox 5"/>
          <p:cNvSpPr txBox="1"/>
          <p:nvPr/>
        </p:nvSpPr>
        <p:spPr>
          <a:xfrm>
            <a:off x="379257" y="2937021"/>
            <a:ext cx="8534400" cy="2185214"/>
          </a:xfrm>
          <a:prstGeom prst="rect">
            <a:avLst/>
          </a:prstGeom>
          <a:noFill/>
        </p:spPr>
        <p:txBody>
          <a:bodyPr wrap="square" rtlCol="0">
            <a:spAutoFit/>
          </a:bodyPr>
          <a:lstStyle/>
          <a:p>
            <a:pPr algn="ctr"/>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Chengkai Li</a:t>
            </a:r>
          </a:p>
          <a:p>
            <a:pPr algn="ctr"/>
            <a:r>
              <a:rPr lang="en-US" dirty="0">
                <a:latin typeface="Open Sans" panose="020B0606030504020204" pitchFamily="34" charset="0"/>
                <a:ea typeface="Open Sans" panose="020B0606030504020204" pitchFamily="34" charset="0"/>
                <a:cs typeface="Open Sans" panose="020B0606030504020204" pitchFamily="34" charset="0"/>
              </a:rPr>
              <a:t>Associate Professor and Associate Chair</a:t>
            </a:r>
          </a:p>
          <a:p>
            <a:pPr algn="ctr"/>
            <a:r>
              <a:rPr lang="en-US" dirty="0">
                <a:latin typeface="Open Sans" panose="020B0606030504020204" pitchFamily="34" charset="0"/>
                <a:ea typeface="Open Sans" panose="020B0606030504020204" pitchFamily="34" charset="0"/>
                <a:cs typeface="Open Sans" panose="020B0606030504020204" pitchFamily="34" charset="0"/>
              </a:rPr>
              <a:t>Innovative Database and Information Systems (IDIR) Lab</a:t>
            </a:r>
          </a:p>
          <a:p>
            <a:pPr algn="ctr"/>
            <a:r>
              <a:rPr lang="en-US" dirty="0">
                <a:latin typeface="Open Sans" panose="020B0606030504020204" pitchFamily="34" charset="0"/>
                <a:ea typeface="Open Sans" panose="020B0606030504020204" pitchFamily="34" charset="0"/>
                <a:cs typeface="Open Sans" panose="020B0606030504020204" pitchFamily="34" charset="0"/>
              </a:rPr>
              <a:t>CSE Department, UT-Arlington</a:t>
            </a:r>
          </a:p>
          <a:p>
            <a:pPr algn="ctr"/>
            <a:endParaRPr lang="en-US" sz="14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Qatar University</a:t>
            </a: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February 20, 2019</a:t>
            </a:r>
          </a:p>
        </p:txBody>
      </p:sp>
      <p:cxnSp>
        <p:nvCxnSpPr>
          <p:cNvPr id="8" name="Straight Connector 7"/>
          <p:cNvCxnSpPr/>
          <p:nvPr/>
        </p:nvCxnSpPr>
        <p:spPr>
          <a:xfrm>
            <a:off x="2202975" y="2914374"/>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2"/>
            <a:ext cx="8229600" cy="901789"/>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More Accounts of this Research</a:t>
            </a:r>
          </a:p>
        </p:txBody>
      </p:sp>
      <p:pic>
        <p:nvPicPr>
          <p:cNvPr id="3" name="Picture 2">
            <a:extLst>
              <a:ext uri="{FF2B5EF4-FFF2-40B4-BE49-F238E27FC236}">
                <a16:creationId xmlns:a16="http://schemas.microsoft.com/office/drawing/2014/main" id="{EA8D6AEA-F028-7A4D-A5C1-0708B6020E4F}"/>
              </a:ext>
            </a:extLst>
          </p:cNvPr>
          <p:cNvPicPr>
            <a:picLocks noChangeAspect="1"/>
          </p:cNvPicPr>
          <p:nvPr/>
        </p:nvPicPr>
        <p:blipFill>
          <a:blip r:embed="rId3"/>
          <a:stretch>
            <a:fillRect/>
          </a:stretch>
        </p:blipFill>
        <p:spPr>
          <a:xfrm>
            <a:off x="2150454" y="1367275"/>
            <a:ext cx="5956300" cy="1016000"/>
          </a:xfrm>
          <a:prstGeom prst="rect">
            <a:avLst/>
          </a:prstGeom>
        </p:spPr>
      </p:pic>
      <p:sp>
        <p:nvSpPr>
          <p:cNvPr id="4" name="Rectangle 3">
            <a:extLst>
              <a:ext uri="{FF2B5EF4-FFF2-40B4-BE49-F238E27FC236}">
                <a16:creationId xmlns:a16="http://schemas.microsoft.com/office/drawing/2014/main" id="{A111C742-6729-8741-A930-208A2289C17D}"/>
              </a:ext>
            </a:extLst>
          </p:cNvPr>
          <p:cNvSpPr/>
          <p:nvPr/>
        </p:nvSpPr>
        <p:spPr>
          <a:xfrm>
            <a:off x="276950" y="1031252"/>
            <a:ext cx="2853410" cy="369332"/>
          </a:xfrm>
          <a:prstGeom prst="rect">
            <a:avLst/>
          </a:prstGeom>
        </p:spPr>
        <p:txBody>
          <a:bodyPr wrap="none">
            <a:spAutoFit/>
          </a:bodyPr>
          <a:lstStyle/>
          <a:p>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Cong’s VLDB18 Keynote</a:t>
            </a:r>
            <a:endParaRPr lang="en-US" dirty="0">
              <a:solidFill>
                <a:srgbClr val="C00000"/>
              </a:solidFill>
            </a:endParaRPr>
          </a:p>
        </p:txBody>
      </p:sp>
      <p:pic>
        <p:nvPicPr>
          <p:cNvPr id="9" name="Picture 8">
            <a:extLst>
              <a:ext uri="{FF2B5EF4-FFF2-40B4-BE49-F238E27FC236}">
                <a16:creationId xmlns:a16="http://schemas.microsoft.com/office/drawing/2014/main" id="{B1C0E3F1-03BA-944C-B805-B3735CF2FF9C}"/>
              </a:ext>
            </a:extLst>
          </p:cNvPr>
          <p:cNvPicPr>
            <a:picLocks noChangeAspect="1"/>
          </p:cNvPicPr>
          <p:nvPr/>
        </p:nvPicPr>
        <p:blipFill>
          <a:blip r:embed="rId4"/>
          <a:stretch>
            <a:fillRect/>
          </a:stretch>
        </p:blipFill>
        <p:spPr>
          <a:xfrm>
            <a:off x="273121" y="2680880"/>
            <a:ext cx="3161059" cy="1372304"/>
          </a:xfrm>
          <a:prstGeom prst="rect">
            <a:avLst/>
          </a:prstGeom>
        </p:spPr>
      </p:pic>
      <p:pic>
        <p:nvPicPr>
          <p:cNvPr id="11" name="Picture 10">
            <a:extLst>
              <a:ext uri="{FF2B5EF4-FFF2-40B4-BE49-F238E27FC236}">
                <a16:creationId xmlns:a16="http://schemas.microsoft.com/office/drawing/2014/main" id="{2A7AE81B-C43B-104C-87EC-D891EE33F2A9}"/>
              </a:ext>
            </a:extLst>
          </p:cNvPr>
          <p:cNvPicPr>
            <a:picLocks noChangeAspect="1"/>
          </p:cNvPicPr>
          <p:nvPr/>
        </p:nvPicPr>
        <p:blipFill>
          <a:blip r:embed="rId5"/>
          <a:stretch>
            <a:fillRect/>
          </a:stretch>
        </p:blipFill>
        <p:spPr>
          <a:xfrm>
            <a:off x="253348" y="4317481"/>
            <a:ext cx="8637304" cy="487407"/>
          </a:xfrm>
          <a:prstGeom prst="rect">
            <a:avLst/>
          </a:prstGeom>
        </p:spPr>
      </p:pic>
    </p:spTree>
    <p:extLst>
      <p:ext uri="{BB962C8B-B14F-4D97-AF65-F5344CB8AC3E}">
        <p14:creationId xmlns:p14="http://schemas.microsoft.com/office/powerpoint/2010/main" val="3204670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60DED-3B51-AC44-9A12-94E4CABAFFCE}"/>
              </a:ext>
            </a:extLst>
          </p:cNvPr>
          <p:cNvSpPr>
            <a:spLocks noGrp="1"/>
          </p:cNvSpPr>
          <p:nvPr>
            <p:ph type="title"/>
          </p:nvPr>
        </p:nvSpPr>
        <p:spPr>
          <a:xfrm>
            <a:off x="389436" y="171450"/>
            <a:ext cx="8363938" cy="671402"/>
          </a:xfrm>
        </p:spPr>
        <p:txBody>
          <a:bodyPr/>
          <a:lstStyle/>
          <a:p>
            <a:r>
              <a:rPr lang="en-US" dirty="0"/>
              <a:t>G</a:t>
            </a:r>
            <a:r>
              <a:rPr lang="en-US" altLang="zh-Hans" dirty="0"/>
              <a:t>raph Data Usability</a:t>
            </a:r>
            <a:endParaRPr lang="en-US" dirty="0"/>
          </a:p>
        </p:txBody>
      </p:sp>
      <p:sp>
        <p:nvSpPr>
          <p:cNvPr id="4" name="Slide Number Placeholder 3">
            <a:extLst>
              <a:ext uri="{FF2B5EF4-FFF2-40B4-BE49-F238E27FC236}">
                <a16:creationId xmlns:a16="http://schemas.microsoft.com/office/drawing/2014/main" id="{C5416841-DE72-2A48-9C9A-C40DEC375E3D}"/>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100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106" name="Picture 105">
            <a:extLst>
              <a:ext uri="{FF2B5EF4-FFF2-40B4-BE49-F238E27FC236}">
                <a16:creationId xmlns:a16="http://schemas.microsoft.com/office/drawing/2014/main" id="{8AC96FE6-09B7-D944-BA25-C6AEF724BE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2" y="1712674"/>
            <a:ext cx="9100305" cy="1736039"/>
          </a:xfrm>
          <a:prstGeom prst="rect">
            <a:avLst/>
          </a:prstGeom>
        </p:spPr>
      </p:pic>
    </p:spTree>
    <p:extLst>
      <p:ext uri="{BB962C8B-B14F-4D97-AF65-F5344CB8AC3E}">
        <p14:creationId xmlns:p14="http://schemas.microsoft.com/office/powerpoint/2010/main" val="1814910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26123" y="1085849"/>
            <a:ext cx="8976311"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b="1" dirty="0">
                <a:solidFill>
                  <a:srgbClr val="C00000"/>
                </a:solidFill>
              </a:rPr>
              <a:t>Data-driven fact-checking (</a:t>
            </a:r>
            <a:r>
              <a:rPr lang="en-US" sz="2400" b="1" dirty="0" err="1">
                <a:solidFill>
                  <a:srgbClr val="C00000"/>
                </a:solidFill>
              </a:rPr>
              <a:t>ClaimBuster</a:t>
            </a:r>
            <a:r>
              <a:rPr lang="en-US" sz="2400" b="1" dirty="0">
                <a:solidFill>
                  <a:srgbClr val="C00000"/>
                </a:solidFill>
              </a:rPr>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11</a:t>
            </a:fld>
            <a:endParaRPr lang="en-US" dirty="0"/>
          </a:p>
        </p:txBody>
      </p:sp>
    </p:spTree>
    <p:extLst>
      <p:ext uri="{BB962C8B-B14F-4D97-AF65-F5344CB8AC3E}">
        <p14:creationId xmlns:p14="http://schemas.microsoft.com/office/powerpoint/2010/main" val="9449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99960" y="3314558"/>
            <a:ext cx="1529740" cy="1147306"/>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44846" y="303282"/>
            <a:ext cx="2485160" cy="20705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52586" y="2828339"/>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800" b="1" dirty="0">
                <a:solidFill>
                  <a:srgbClr val="C00000"/>
                </a:solidFill>
                <a:latin typeface="Open Sans" charset="0"/>
              </a:rPr>
              <a:t>Toward the Holy Grail of Automated Fact-checking</a:t>
            </a:r>
          </a:p>
        </p:txBody>
      </p:sp>
      <p:sp>
        <p:nvSpPr>
          <p:cNvPr id="22" name="Text Placeholder 2"/>
          <p:cNvSpPr txBox="1">
            <a:spLocks/>
          </p:cNvSpPr>
          <p:nvPr/>
        </p:nvSpPr>
        <p:spPr>
          <a:xfrm>
            <a:off x="1977486" y="3495368"/>
            <a:ext cx="5218772" cy="587401"/>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800" b="1" dirty="0">
                <a:solidFill>
                  <a:srgbClr val="13409F"/>
                </a:solidFill>
                <a:latin typeface="Open Sans" charset="0"/>
              </a:rPr>
              <a:t>idir.uta.edu/claimbuster</a:t>
            </a:r>
          </a:p>
        </p:txBody>
      </p:sp>
      <p:sp>
        <p:nvSpPr>
          <p:cNvPr id="7" name="Slide Number Placeholder 3">
            <a:extLst>
              <a:ext uri="{FF2B5EF4-FFF2-40B4-BE49-F238E27FC236}">
                <a16:creationId xmlns:a16="http://schemas.microsoft.com/office/drawing/2014/main" id="{2D35E884-5EFF-DE4C-9760-393A235AA343}"/>
              </a:ext>
            </a:extLst>
          </p:cNvPr>
          <p:cNvSpPr txBox="1">
            <a:spLocks/>
          </p:cNvSpPr>
          <p:nvPr/>
        </p:nvSpPr>
        <p:spPr>
          <a:xfrm>
            <a:off x="6968835" y="4683919"/>
            <a:ext cx="2133600" cy="357188"/>
          </a:xfrm>
          <a:prstGeom prst="rect">
            <a:avLst/>
          </a:prstGeom>
        </p:spPr>
        <p:txBody>
          <a:bodyPr vert="horz" lIns="91440" tIns="45720" rIns="91440" bIns="45720" rtlCol="0">
            <a:normAutofit lnSpcReduction="10000"/>
          </a:bodyPr>
          <a:lstStyle>
            <a:lvl1pPr marL="0" indent="0" algn="l" defTabSz="457200" rtl="0" eaLnBrk="1" latinLnBrk="0" hangingPunct="1">
              <a:spcBef>
                <a:spcPts val="0"/>
              </a:spcBef>
              <a:spcAft>
                <a:spcPts val="675"/>
              </a:spcAft>
              <a:buFont typeface="Arial"/>
              <a:buNone/>
              <a:defRPr sz="3200" b="1" i="0" kern="1200" spc="-100" baseline="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457200" rtl="0" eaLnBrk="1" latinLnBrk="0" hangingPunct="1">
              <a:spcBef>
                <a:spcPts val="0"/>
              </a:spcBef>
              <a:spcAft>
                <a:spcPts val="300"/>
              </a:spcAft>
              <a:buFont typeface="Arial"/>
              <a:buNone/>
              <a:defRPr sz="2000" b="0" i="0" kern="1200" spc="-5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457200" rtl="0" eaLnBrk="1" latinLnBrk="0" hangingPunct="1">
              <a:spcBef>
                <a:spcPts val="0"/>
              </a:spcBef>
              <a:spcAft>
                <a:spcPts val="300"/>
              </a:spcAft>
              <a:buFont typeface="Arial"/>
              <a:buNone/>
              <a:defRPr sz="15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Aft>
                <a:spcPts val="0"/>
              </a:spcAft>
              <a:buFontTx/>
              <a:buNone/>
              <a:defRPr/>
            </a:pPr>
            <a:fld id="{FC2EED17-1836-6142-A4B1-ABB9C7C22E41}" type="slidenum">
              <a:rPr lang="en-US" sz="1800" spc="0" smtClean="0">
                <a:solidFill>
                  <a:prstClr val="white"/>
                </a:solidFill>
              </a:rPr>
              <a:pPr algn="r">
                <a:spcAft>
                  <a:spcPts val="0"/>
                </a:spcAft>
                <a:buFontTx/>
                <a:buNone/>
                <a:defRPr/>
              </a:pPr>
              <a:t>12</a:t>
            </a:fld>
            <a:endParaRPr lang="en-US" sz="1800" spc="0" dirty="0">
              <a:solidFill>
                <a:prstClr val="white"/>
              </a:solidFill>
            </a:endParaRPr>
          </a:p>
        </p:txBody>
      </p:sp>
    </p:spTree>
    <p:extLst>
      <p:ext uri="{BB962C8B-B14F-4D97-AF65-F5344CB8AC3E}">
        <p14:creationId xmlns:p14="http://schemas.microsoft.com/office/powerpoint/2010/main" val="1169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7016101" y="4843747"/>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772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http://en.wikipedia.org/wiki/United_States_Navy</a:t>
            </a:r>
          </a:p>
        </p:txBody>
      </p:sp>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1BC">
                    <a:lumMod val="75000"/>
                  </a:srgbClr>
                </a:solidFill>
                <a:effectLst/>
                <a:uLnTx/>
                <a:uFillTx/>
                <a:latin typeface="Segoe UI Light" pitchFamily="34" charset="0"/>
                <a:ea typeface="+mn-ea"/>
                <a:cs typeface="+mn-cs"/>
              </a:rPr>
              <a:t>vs</a:t>
            </a:r>
          </a:p>
        </p:txBody>
      </p:sp>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5971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387798"/>
          </a:xfrm>
        </p:spPr>
        <p:txBody>
          <a:bodyPr/>
          <a:lstStyle/>
          <a:p>
            <a:pPr algn="ct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Holy Grail: Automated, Live Fact-Checking</a:t>
            </a: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537" y="1447799"/>
            <a:ext cx="3253182" cy="28844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p:cNvGrpSpPr/>
          <p:nvPr/>
        </p:nvGrpSpPr>
        <p:grpSpPr>
          <a:xfrm>
            <a:off x="3810000" y="1276752"/>
            <a:ext cx="5200650" cy="3226582"/>
            <a:chOff x="1104900" y="1021558"/>
            <a:chExt cx="6896100" cy="3879056"/>
          </a:xfrm>
        </p:grpSpPr>
        <p:pic>
          <p:nvPicPr>
            <p:cNvPr id="10" name="image-4.png"/>
            <p:cNvPicPr/>
            <p:nvPr/>
          </p:nvPicPr>
          <p:blipFill>
            <a:blip r:embed="rId3">
              <a:extLst/>
            </a:blip>
            <a:stretch>
              <a:fillRect/>
            </a:stretch>
          </p:blipFill>
          <p:spPr>
            <a:xfrm>
              <a:off x="1104900" y="1021558"/>
              <a:ext cx="6896100" cy="3879056"/>
            </a:xfrm>
            <a:prstGeom prst="rect">
              <a:avLst/>
            </a:prstGeom>
            <a:ln w="12700">
              <a:miter lim="400000"/>
            </a:ln>
          </p:spPr>
        </p:pic>
        <p:pic>
          <p:nvPicPr>
            <p:cNvPr id="11" name="Taliban Dan.jpg"/>
            <p:cNvPicPr/>
            <p:nvPr/>
          </p:nvPicPr>
          <p:blipFill>
            <a:blip r:embed="rId4" cstate="screen">
              <a:extLst>
                <a:ext uri="{28A0092B-C50C-407E-A947-70E740481C1C}">
                  <a14:useLocalDpi xmlns:a14="http://schemas.microsoft.com/office/drawing/2010/main"/>
                </a:ext>
              </a:extLst>
            </a:blip>
            <a:stretch>
              <a:fillRect/>
            </a:stretch>
          </p:blipFill>
          <p:spPr>
            <a:xfrm rot="21180000">
              <a:off x="5736764" y="1402583"/>
              <a:ext cx="1960564" cy="762001"/>
            </a:xfrm>
            <a:prstGeom prst="rect">
              <a:avLst/>
            </a:prstGeom>
            <a:ln w="12700">
              <a:miter lim="400000"/>
            </a:ln>
          </p:spPr>
        </p:pic>
        <p:pic>
          <p:nvPicPr>
            <p:cNvPr id="12" name="tom-false-pf.jpg"/>
            <p:cNvPicPr/>
            <p:nvPr/>
          </p:nvPicPr>
          <p:blipFill>
            <a:blip r:embed="rId5" cstate="screen">
              <a:extLst>
                <a:ext uri="{28A0092B-C50C-407E-A947-70E740481C1C}">
                  <a14:useLocalDpi xmlns:a14="http://schemas.microsoft.com/office/drawing/2010/main"/>
                </a:ext>
              </a:extLst>
            </a:blip>
            <a:srcRect/>
            <a:stretch>
              <a:fillRect/>
            </a:stretch>
          </p:blipFill>
          <p:spPr>
            <a:xfrm rot="21180000">
              <a:off x="6779513" y="1336420"/>
              <a:ext cx="895351" cy="569120"/>
            </a:xfrm>
            <a:prstGeom prst="rect">
              <a:avLst/>
            </a:prstGeom>
            <a:ln w="12700">
              <a:miter lim="400000"/>
            </a:ln>
          </p:spPr>
        </p:pic>
      </p:grpSp>
      <p:sp>
        <p:nvSpPr>
          <p:cNvPr id="13" name="TextBox 12"/>
          <p:cNvSpPr txBox="1"/>
          <p:nvPr/>
        </p:nvSpPr>
        <p:spPr>
          <a:xfrm>
            <a:off x="7434898" y="4193788"/>
            <a:ext cx="157575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Source: Bill Adair</a:t>
            </a:r>
            <a:endParaRPr kumimoji="0" lang="en-US" sz="18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78963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ClaimBuster</a:t>
            </a: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Started</a:t>
            </a:r>
          </a:p>
        </p:txBody>
      </p:sp>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3"/>
          <a:stretch>
            <a:fillRect/>
          </a:stretch>
        </p:blipFill>
        <p:spPr>
          <a:xfrm>
            <a:off x="457200" y="762891"/>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4"/>
          <a:stretch>
            <a:fillRect/>
          </a:stretch>
        </p:blipFill>
        <p:spPr>
          <a:xfrm>
            <a:off x="1530446" y="762891"/>
            <a:ext cx="716702" cy="889073"/>
          </a:xfrm>
          <a:prstGeom prst="rect">
            <a:avLst/>
          </a:prstGeom>
        </p:spPr>
      </p:pic>
      <p:sp>
        <p:nvSpPr>
          <p:cNvPr id="23" name="Title 2">
            <a:extLst>
              <a:ext uri="{FF2B5EF4-FFF2-40B4-BE49-F238E27FC236}">
                <a16:creationId xmlns:a16="http://schemas.microsoft.com/office/drawing/2014/main" id="{1185C841-5451-E746-86AB-3D00A1F96ABF}"/>
              </a:ext>
            </a:extLst>
          </p:cNvPr>
          <p:cNvSpPr txBox="1">
            <a:spLocks/>
          </p:cNvSpPr>
          <p:nvPr/>
        </p:nvSpPr>
        <p:spPr>
          <a:xfrm>
            <a:off x="2429486" y="948599"/>
            <a:ext cx="6058021" cy="663626"/>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Sarah Cohen and James Hamilton left Duke</a:t>
            </a:r>
          </a:p>
        </p:txBody>
      </p:sp>
      <p:pic>
        <p:nvPicPr>
          <p:cNvPr id="24" name="Picture 10" descr="Adair">
            <a:extLst>
              <a:ext uri="{FF2B5EF4-FFF2-40B4-BE49-F238E27FC236}">
                <a16:creationId xmlns:a16="http://schemas.microsoft.com/office/drawing/2014/main" id="{D9C6872F-CF25-8049-BCB3-E98BC5BE2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12" y="2284725"/>
            <a:ext cx="888082" cy="8880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2">
            <a:extLst>
              <a:ext uri="{FF2B5EF4-FFF2-40B4-BE49-F238E27FC236}">
                <a16:creationId xmlns:a16="http://schemas.microsoft.com/office/drawing/2014/main" id="{3F652FD0-E064-D34C-A771-9FE570580D80}"/>
              </a:ext>
            </a:extLst>
          </p:cNvPr>
          <p:cNvSpPr txBox="1">
            <a:spLocks/>
          </p:cNvSpPr>
          <p:nvPr/>
        </p:nvSpPr>
        <p:spPr>
          <a:xfrm>
            <a:off x="1332594" y="2232501"/>
            <a:ext cx="3622360" cy="422439"/>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Bill Adair joined Duke in 2013</a:t>
            </a:r>
          </a:p>
        </p:txBody>
      </p:sp>
      <p:pic>
        <p:nvPicPr>
          <p:cNvPr id="2" name="Picture 1">
            <a:extLst>
              <a:ext uri="{FF2B5EF4-FFF2-40B4-BE49-F238E27FC236}">
                <a16:creationId xmlns:a16="http://schemas.microsoft.com/office/drawing/2014/main" id="{C15DFBAA-D643-AD46-9492-3EE2C5E46B9B}"/>
              </a:ext>
            </a:extLst>
          </p:cNvPr>
          <p:cNvPicPr>
            <a:picLocks noChangeAspect="1"/>
          </p:cNvPicPr>
          <p:nvPr/>
        </p:nvPicPr>
        <p:blipFill>
          <a:blip r:embed="rId6"/>
          <a:stretch>
            <a:fillRect/>
          </a:stretch>
        </p:blipFill>
        <p:spPr>
          <a:xfrm>
            <a:off x="1530446" y="2696624"/>
            <a:ext cx="6134940" cy="566815"/>
          </a:xfrm>
          <a:prstGeom prst="rect">
            <a:avLst/>
          </a:prstGeom>
        </p:spPr>
      </p:pic>
      <p:sp>
        <p:nvSpPr>
          <p:cNvPr id="32" name="Title 2">
            <a:extLst>
              <a:ext uri="{FF2B5EF4-FFF2-40B4-BE49-F238E27FC236}">
                <a16:creationId xmlns:a16="http://schemas.microsoft.com/office/drawing/2014/main" id="{0DCD650A-2CEB-B74E-9F9A-58D1CDC2766C}"/>
              </a:ext>
            </a:extLst>
          </p:cNvPr>
          <p:cNvSpPr txBox="1">
            <a:spLocks/>
          </p:cNvSpPr>
          <p:nvPr/>
        </p:nvSpPr>
        <p:spPr>
          <a:xfrm>
            <a:off x="318737" y="3694576"/>
            <a:ext cx="8168770" cy="683450"/>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NSF grant (Duke, UTA, Stanford) received in 2014. Monthly project meeting</a:t>
            </a:r>
          </a:p>
        </p:txBody>
      </p:sp>
      <p:pic>
        <p:nvPicPr>
          <p:cNvPr id="8" name="Picture 7">
            <a:extLst>
              <a:ext uri="{FF2B5EF4-FFF2-40B4-BE49-F238E27FC236}">
                <a16:creationId xmlns:a16="http://schemas.microsoft.com/office/drawing/2014/main" id="{81D339DF-A4CC-424A-9613-8B7D4518AA6B}"/>
              </a:ext>
            </a:extLst>
          </p:cNvPr>
          <p:cNvPicPr>
            <a:picLocks noChangeAspect="1"/>
          </p:cNvPicPr>
          <p:nvPr/>
        </p:nvPicPr>
        <p:blipFill>
          <a:blip r:embed="rId7"/>
          <a:stretch>
            <a:fillRect/>
          </a:stretch>
        </p:blipFill>
        <p:spPr>
          <a:xfrm>
            <a:off x="457200" y="4293715"/>
            <a:ext cx="7341825" cy="697009"/>
          </a:xfrm>
          <a:prstGeom prst="rect">
            <a:avLst/>
          </a:prstGeom>
        </p:spPr>
      </p:pic>
      <p:pic>
        <p:nvPicPr>
          <p:cNvPr id="10" name="Picture 9">
            <a:extLst>
              <a:ext uri="{FF2B5EF4-FFF2-40B4-BE49-F238E27FC236}">
                <a16:creationId xmlns:a16="http://schemas.microsoft.com/office/drawing/2014/main" id="{567B2EB8-DF9E-D247-906B-0637C60257F7}"/>
              </a:ext>
            </a:extLst>
          </p:cNvPr>
          <p:cNvPicPr>
            <a:picLocks noChangeAspect="1"/>
          </p:cNvPicPr>
          <p:nvPr/>
        </p:nvPicPr>
        <p:blipFill>
          <a:blip r:embed="rId8"/>
          <a:stretch>
            <a:fillRect/>
          </a:stretch>
        </p:blipFill>
        <p:spPr>
          <a:xfrm>
            <a:off x="7752862" y="2003224"/>
            <a:ext cx="1157775" cy="1045347"/>
          </a:xfrm>
          <a:prstGeom prst="rect">
            <a:avLst/>
          </a:prstGeom>
        </p:spPr>
      </p:pic>
    </p:spTree>
    <p:extLst>
      <p:ext uri="{BB962C8B-B14F-4D97-AF65-F5344CB8AC3E}">
        <p14:creationId xmlns:p14="http://schemas.microsoft.com/office/powerpoint/2010/main" val="332352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9449"/>
          </a:xfrm>
        </p:spPr>
        <p:txBody>
          <a:bodyPr/>
          <a:lstStyle/>
          <a:p>
            <a:r>
              <a:rPr lang="en-US" sz="4000" b="1" dirty="0" err="1">
                <a:solidFill>
                  <a:srgbClr val="13409F"/>
                </a:solidFill>
              </a:rPr>
              <a:t>PolitiFact</a:t>
            </a:r>
            <a:r>
              <a:rPr lang="en-US" sz="4000" b="1" dirty="0">
                <a:solidFill>
                  <a:srgbClr val="13409F"/>
                </a:solidFill>
              </a:rPr>
              <a:t> “Buffet” of Factual Claims</a:t>
            </a:r>
          </a:p>
        </p:txBody>
      </p:sp>
      <p:sp>
        <p:nvSpPr>
          <p:cNvPr id="4" name="Slide Number Placeholder 3"/>
          <p:cNvSpPr>
            <a:spLocks noGrp="1"/>
          </p:cNvSpPr>
          <p:nvPr>
            <p:ph type="sldNum" sz="quarter" idx="10"/>
          </p:nvPr>
        </p:nvSpPr>
        <p:spPr/>
        <p:txBody>
          <a:bodyPr/>
          <a:lstStyle/>
          <a:p>
            <a:fld id="{30DB7900-D72E-4025-AF90-97BD6DF59E7D}" type="slidenum">
              <a:rPr lang="en-US" smtClean="0"/>
              <a:pPr/>
              <a:t>17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161502" y="3301891"/>
            <a:ext cx="4925098" cy="461665"/>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This is what they eat at </a:t>
            </a:r>
            <a:r>
              <a:rPr lang="en-US" sz="2400" dirty="0" err="1">
                <a:latin typeface="Open Sans" panose="020B0606030504020204" pitchFamily="34" charset="0"/>
                <a:ea typeface="Open Sans" panose="020B0606030504020204" pitchFamily="34" charset="0"/>
                <a:cs typeface="Open Sans" panose="020B0606030504020204" pitchFamily="34" charset="0"/>
              </a:rPr>
              <a:t>PolitiFact</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8" name="Rectangle 7"/>
          <p:cNvSpPr/>
          <p:nvPr/>
        </p:nvSpPr>
        <p:spPr>
          <a:xfrm>
            <a:off x="162929" y="3259703"/>
            <a:ext cx="1251745"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2014</a:t>
            </a:r>
          </a:p>
        </p:txBody>
      </p:sp>
      <p:sp>
        <p:nvSpPr>
          <p:cNvPr id="10" name="Rectangle 9"/>
          <p:cNvSpPr/>
          <p:nvPr/>
        </p:nvSpPr>
        <p:spPr>
          <a:xfrm>
            <a:off x="2665534" y="4189393"/>
            <a:ext cx="5595327" cy="830997"/>
          </a:xfrm>
          <a:prstGeom prst="rect">
            <a:avLst/>
          </a:prstGeom>
        </p:spPr>
        <p:txBody>
          <a:bodyPr wrap="square">
            <a:spAutoFit/>
          </a:bodyPr>
          <a:lstStyle/>
          <a:p>
            <a:r>
              <a:rPr lang="en-US" sz="2400" dirty="0" err="1">
                <a:latin typeface="Open Sans" panose="020B0606030504020204" pitchFamily="34" charset="0"/>
                <a:ea typeface="Open Sans" panose="020B0606030504020204" pitchFamily="34" charset="0"/>
                <a:cs typeface="Open Sans" panose="020B0606030504020204" pitchFamily="34" charset="0"/>
              </a:rPr>
              <a:t>Naeemul</a:t>
            </a:r>
            <a:r>
              <a:rPr lang="en-US" sz="2400" dirty="0">
                <a:latin typeface="Open Sans" panose="020B0606030504020204" pitchFamily="34" charset="0"/>
                <a:ea typeface="Open Sans" panose="020B0606030504020204" pitchFamily="34" charset="0"/>
                <a:cs typeface="Open Sans" panose="020B0606030504020204" pitchFamily="34" charset="0"/>
              </a:rPr>
              <a:t> Hassan started to work on its automation.</a:t>
            </a:r>
          </a:p>
        </p:txBody>
      </p:sp>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218" y="3108000"/>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ofile_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937" y="3996082"/>
            <a:ext cx="895350" cy="104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8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1023965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Ground Truth</a:t>
            </a:r>
          </a:p>
        </p:txBody>
      </p:sp>
      <p:sp>
        <p:nvSpPr>
          <p:cNvPr id="14" name="Text Placeholder 1"/>
          <p:cNvSpPr>
            <a:spLocks noGrp="1"/>
          </p:cNvSpPr>
          <p:nvPr>
            <p:ph type="body" sz="quarter" idx="10"/>
          </p:nvPr>
        </p:nvSpPr>
        <p:spPr>
          <a:xfrm>
            <a:off x="384673" y="342900"/>
            <a:ext cx="8423524" cy="984885"/>
          </a:xfrm>
        </p:spPr>
        <p:txBody>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Finding Important Factual Claims: </a:t>
            </a:r>
          </a:p>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 Supervised Learning Task</a:t>
            </a: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Feature Vectors</a:t>
            </a: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3">
            <a:extLst>
              <a:ext uri="{FF2B5EF4-FFF2-40B4-BE49-F238E27FC236}">
                <a16:creationId xmlns:a16="http://schemas.microsoft.com/office/drawing/2014/main" id="{F0846677-D730-D44D-AA89-CD51FE2C0907}"/>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7059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00A6E59A-2C49-DE48-8B04-3891F3AD9D26}"/>
              </a:ext>
            </a:extLst>
          </p:cNvPr>
          <p:cNvPicPr>
            <a:picLocks noChangeAspect="1"/>
          </p:cNvPicPr>
          <p:nvPr/>
        </p:nvPicPr>
        <p:blipFill>
          <a:blip r:embed="rId3"/>
          <a:stretch>
            <a:fillRect/>
          </a:stretch>
        </p:blipFill>
        <p:spPr>
          <a:xfrm>
            <a:off x="1115653" y="0"/>
            <a:ext cx="6912693" cy="5143500"/>
          </a:xfrm>
          <a:prstGeom prst="rect">
            <a:avLst/>
          </a:prstGeom>
        </p:spPr>
      </p:pic>
    </p:spTree>
    <p:extLst>
      <p:ext uri="{BB962C8B-B14F-4D97-AF65-F5344CB8AC3E}">
        <p14:creationId xmlns:p14="http://schemas.microsoft.com/office/powerpoint/2010/main" val="259812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pPr algn="ctr"/>
            <a:r>
              <a:rPr lang="en-US" sz="36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Classification and Ranking by Check-worthiness</a:t>
            </a:r>
          </a:p>
        </p:txBody>
      </p:sp>
      <p:sp>
        <p:nvSpPr>
          <p:cNvPr id="6" name="Text Placeholder 2"/>
          <p:cNvSpPr>
            <a:spLocks noGrp="1"/>
          </p:cNvSpPr>
          <p:nvPr>
            <p:ph type="body" sz="quarter" idx="10"/>
          </p:nvPr>
        </p:nvSpPr>
        <p:spPr>
          <a:xfrm>
            <a:off x="389436" y="1207702"/>
            <a:ext cx="8363938" cy="3274230"/>
          </a:xfrm>
        </p:spPr>
        <p:txBody>
          <a:bodyPr/>
          <a:lstStyle/>
          <a:p>
            <a:r>
              <a:rPr lang="en-US" sz="2800" dirty="0">
                <a:solidFill>
                  <a:schemeClr val="accent5">
                    <a:lumMod val="75000"/>
                  </a:schemeClr>
                </a:solidFill>
              </a:rPr>
              <a:t>CFS: </a:t>
            </a:r>
            <a:r>
              <a:rPr lang="en-US" sz="2800" dirty="0">
                <a:solidFill>
                  <a:srgbClr val="C00000"/>
                </a:solidFill>
              </a:rPr>
              <a:t>Important factual claims</a:t>
            </a:r>
          </a:p>
          <a:p>
            <a:r>
              <a:rPr lang="en-US" sz="2000" dirty="0">
                <a:solidFill>
                  <a:schemeClr val="tx1"/>
                </a:solidFill>
              </a:rPr>
              <a:t>“We spend less on the military today than at any time in our history.”     “The President’s position on gay marriage has changed.”     “More people are unemployed today than four years ago.”</a:t>
            </a:r>
          </a:p>
          <a:p>
            <a:r>
              <a:rPr lang="en-US" sz="2800" dirty="0">
                <a:solidFill>
                  <a:schemeClr val="accent5">
                    <a:lumMod val="75000"/>
                  </a:schemeClr>
                </a:solidFill>
              </a:rPr>
              <a:t>UFS: </a:t>
            </a:r>
            <a:r>
              <a:rPr lang="en-US" sz="2800" dirty="0">
                <a:solidFill>
                  <a:srgbClr val="C00000"/>
                </a:solidFill>
              </a:rPr>
              <a:t>Unimportant factual claims</a:t>
            </a:r>
          </a:p>
          <a:p>
            <a:r>
              <a:rPr lang="en-US" sz="2000" dirty="0">
                <a:solidFill>
                  <a:schemeClr val="tx1"/>
                </a:solidFill>
              </a:rPr>
              <a:t>“I was in Iowa yesterday.”    “My mother enjoys cooking.”    “I ran for President once before.”</a:t>
            </a:r>
          </a:p>
          <a:p>
            <a:r>
              <a:rPr lang="en-US" sz="2800" dirty="0">
                <a:solidFill>
                  <a:schemeClr val="accent5">
                    <a:lumMod val="75000"/>
                  </a:schemeClr>
                </a:solidFill>
              </a:rPr>
              <a:t>NFS: </a:t>
            </a:r>
            <a:r>
              <a:rPr lang="en-US" sz="2800" dirty="0">
                <a:solidFill>
                  <a:srgbClr val="C00000"/>
                </a:solidFill>
              </a:rPr>
              <a:t>No factual claims (opinions, questions &amp; declarations)</a:t>
            </a:r>
          </a:p>
          <a:p>
            <a:r>
              <a:rPr lang="en-US" sz="2000" dirty="0">
                <a:solidFill>
                  <a:schemeClr val="tx1"/>
                </a:solidFill>
              </a:rPr>
              <a:t>“Iran must not get nuclear weapons.”    “7% unemployment is too high.”    “My opponent is wishy-washy.”    “I will be tough on crime.”    "Why should we do that?“    “Hello, New Hampshire!”    “Our plan is to reduce tax rate by 10%.”</a:t>
            </a:r>
          </a:p>
        </p:txBody>
      </p:sp>
      <p:sp>
        <p:nvSpPr>
          <p:cNvPr id="5" name="Slide Number Placeholder 3">
            <a:extLst>
              <a:ext uri="{FF2B5EF4-FFF2-40B4-BE49-F238E27FC236}">
                <a16:creationId xmlns:a16="http://schemas.microsoft.com/office/drawing/2014/main" id="{6A3B56CC-D0EA-514E-867B-FE4F73506026}"/>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64349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Our Own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CrowdFlower</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1"/>
          </p:nvPr>
        </p:nvSpPr>
        <p:spPr>
          <a:xfrm>
            <a:off x="0"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76" y="670404"/>
            <a:ext cx="8245503" cy="4456526"/>
          </a:xfrm>
          <a:prstGeom prst="rect">
            <a:avLst/>
          </a:prstGeom>
        </p:spPr>
      </p:pic>
      <p:sp>
        <p:nvSpPr>
          <p:cNvPr id="5" name="Slide Number Placeholder 3">
            <a:extLst>
              <a:ext uri="{FF2B5EF4-FFF2-40B4-BE49-F238E27FC236}">
                <a16:creationId xmlns:a16="http://schemas.microsoft.com/office/drawing/2014/main" id="{0CAE1139-ECE2-124F-AF51-DE551A1533A9}"/>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8C3956B-C5A8-F44E-99AF-A4956F819B48}"/>
              </a:ext>
            </a:extLst>
          </p:cNvPr>
          <p:cNvSpPr/>
          <p:nvPr/>
        </p:nvSpPr>
        <p:spPr bwMode="auto">
          <a:xfrm>
            <a:off x="329784" y="1131758"/>
            <a:ext cx="8004746" cy="809468"/>
          </a:xfrm>
          <a:prstGeom prst="rect">
            <a:avLst/>
          </a:prstGeom>
          <a:noFill/>
          <a:ln w="476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255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Ground Truth Collection</a:t>
            </a:r>
          </a:p>
        </p:txBody>
      </p:sp>
      <p:sp>
        <p:nvSpPr>
          <p:cNvPr id="3" name="Text Placeholder 2"/>
          <p:cNvSpPr>
            <a:spLocks noGrp="1"/>
          </p:cNvSpPr>
          <p:nvPr>
            <p:ph type="body" sz="quarter" idx="10"/>
          </p:nvPr>
        </p:nvSpPr>
        <p:spPr>
          <a:xfrm>
            <a:off x="4591293" y="914983"/>
            <a:ext cx="4390782" cy="1508105"/>
          </a:xfrm>
          <a:ln>
            <a:noFill/>
          </a:ln>
        </p:spPr>
        <p:txBody>
          <a:bodyPr/>
          <a:lstStyle/>
          <a:p>
            <a:pPr fontAlgn="base"/>
            <a:r>
              <a:rPr lang="en-US" sz="2000" dirty="0">
                <a:solidFill>
                  <a:srgbClr val="C00000"/>
                </a:solidFill>
              </a:rPr>
              <a:t>20 months, 374 coders, ~$4,000 paid</a:t>
            </a:r>
          </a:p>
          <a:p>
            <a:pPr fontAlgn="base"/>
            <a:r>
              <a:rPr lang="en-US" sz="2000" dirty="0">
                <a:solidFill>
                  <a:schemeClr val="tx1"/>
                </a:solidFill>
              </a:rPr>
              <a:t>30 training sentences</a:t>
            </a:r>
          </a:p>
          <a:p>
            <a:pPr fontAlgn="base"/>
            <a:r>
              <a:rPr lang="en-US" sz="2000" dirty="0">
                <a:solidFill>
                  <a:srgbClr val="C00000"/>
                </a:solidFill>
              </a:rPr>
              <a:t>1032 screening sentences</a:t>
            </a:r>
            <a:r>
              <a:rPr lang="en-US" sz="2000" dirty="0">
                <a:solidFill>
                  <a:schemeClr val="tx1"/>
                </a:solidFill>
              </a:rPr>
              <a:t> (731 NFS, 63 UFS, 238 CFS) to detect spammers &amp; low-quality coders</a:t>
            </a:r>
          </a:p>
        </p:txBody>
      </p:sp>
      <p:graphicFrame>
        <p:nvGraphicFramePr>
          <p:cNvPr id="4" name="Table 3"/>
          <p:cNvGraphicFramePr>
            <a:graphicFrameLocks noGrp="1"/>
          </p:cNvGraphicFramePr>
          <p:nvPr>
            <p:extLst/>
          </p:nvPr>
        </p:nvGraphicFramePr>
        <p:xfrm>
          <a:off x="5610817" y="3003741"/>
          <a:ext cx="3142557" cy="1559890"/>
        </p:xfrm>
        <a:graphic>
          <a:graphicData uri="http://schemas.openxmlformats.org/drawingml/2006/table">
            <a:tbl>
              <a:tblPr firstRow="1" bandRow="1">
                <a:tableStyleId>{5C22544A-7EE6-4342-B048-85BDC9FD1C3A}</a:tableStyleId>
              </a:tblPr>
              <a:tblGrid>
                <a:gridCol w="845643">
                  <a:extLst>
                    <a:ext uri="{9D8B030D-6E8A-4147-A177-3AD203B41FA5}">
                      <a16:colId xmlns:a16="http://schemas.microsoft.com/office/drawing/2014/main" val="20000"/>
                    </a:ext>
                  </a:extLst>
                </a:gridCol>
                <a:gridCol w="866692">
                  <a:extLst>
                    <a:ext uri="{9D8B030D-6E8A-4147-A177-3AD203B41FA5}">
                      <a16:colId xmlns:a16="http://schemas.microsoft.com/office/drawing/2014/main" val="20001"/>
                    </a:ext>
                  </a:extLst>
                </a:gridCol>
                <a:gridCol w="1430222">
                  <a:extLst>
                    <a:ext uri="{9D8B030D-6E8A-4147-A177-3AD203B41FA5}">
                      <a16:colId xmlns:a16="http://schemas.microsoft.com/office/drawing/2014/main" val="20002"/>
                    </a:ext>
                  </a:extLst>
                </a:gridCol>
              </a:tblGrid>
              <a:tr h="439750">
                <a:tc>
                  <a:txBody>
                    <a:bodyPr/>
                    <a:lstStyle/>
                    <a:p>
                      <a:r>
                        <a:rPr lang="en-US" sz="2000" dirty="0">
                          <a:solidFill>
                            <a:schemeClr val="tx1"/>
                          </a:solidFill>
                          <a:latin typeface="Garamond" panose="02020404030301010803" pitchFamily="18" charset="0"/>
                        </a:rPr>
                        <a:t>Class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Count</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Percentage</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2000" dirty="0">
                          <a:solidFill>
                            <a:schemeClr val="accent5"/>
                          </a:solidFill>
                          <a:latin typeface="Garamond" panose="02020404030301010803" pitchFamily="18" charset="0"/>
                        </a:rPr>
                        <a:t>CFS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4849</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23.52%</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2000" dirty="0">
                          <a:solidFill>
                            <a:schemeClr val="accent5"/>
                          </a:solidFill>
                          <a:latin typeface="Garamond" panose="02020404030301010803" pitchFamily="18" charset="0"/>
                        </a:rPr>
                        <a:t>UFS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2097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10.17%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2000" dirty="0">
                          <a:solidFill>
                            <a:schemeClr val="accent5"/>
                          </a:solidFill>
                          <a:latin typeface="Garamond" panose="02020404030301010803" pitchFamily="18" charset="0"/>
                        </a:rPr>
                        <a:t>NFS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13671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86 top-quality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52333 labels</a:t>
            </a:r>
          </a:p>
        </p:txBody>
      </p:sp>
      <p:sp>
        <p:nvSpPr>
          <p:cNvPr id="10" name="Text Placeholder 2"/>
          <p:cNvSpPr txBox="1">
            <a:spLocks/>
          </p:cNvSpPr>
          <p:nvPr/>
        </p:nvSpPr>
        <p:spPr>
          <a:xfrm>
            <a:off x="2228118" y="783215"/>
            <a:ext cx="2228135" cy="1144929"/>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20788 sentences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374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76552 labels</a:t>
            </a:r>
          </a:p>
        </p:txBody>
      </p:sp>
      <p:sp>
        <p:nvSpPr>
          <p:cNvPr id="11" name="Text Placeholder 2"/>
          <p:cNvSpPr txBox="1">
            <a:spLocks/>
          </p:cNvSpPr>
          <p:nvPr/>
        </p:nvSpPr>
        <p:spPr>
          <a:xfrm>
            <a:off x="2228118" y="3486150"/>
            <a:ext cx="3164809" cy="73866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Majority voting</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20617</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admitted sentences</a:t>
            </a:r>
          </a:p>
        </p:txBody>
      </p:sp>
      <p:sp>
        <p:nvSpPr>
          <p:cNvPr id="6" name="Rectangle 5"/>
          <p:cNvSpPr/>
          <p:nvPr/>
        </p:nvSpPr>
        <p:spPr bwMode="auto">
          <a:xfrm>
            <a:off x="2228118" y="3853126"/>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12" name="Straight Connector 11"/>
          <p:cNvCxnSpPr/>
          <p:nvPr/>
        </p:nvCxnSpPr>
        <p:spPr>
          <a:xfrm flipV="1">
            <a:off x="2944915" y="3000746"/>
            <a:ext cx="2665902" cy="852380"/>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0449" y="4302459"/>
            <a:ext cx="2670368" cy="24671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http://www.engineersdaily.com/2014/03/basics-of-soil-compaction.html</a:t>
            </a:r>
          </a:p>
        </p:txBody>
      </p:sp>
      <p:sp>
        <p:nvSpPr>
          <p:cNvPr id="14" name="Slide Number Placeholder 3">
            <a:extLst>
              <a:ext uri="{FF2B5EF4-FFF2-40B4-BE49-F238E27FC236}">
                <a16:creationId xmlns:a16="http://schemas.microsoft.com/office/drawing/2014/main" id="{4A98B573-9DF5-B944-8FD5-E19AE3BC2A10}"/>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0420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C:\Users\chengkai\Downloads\claimbuster tea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5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99F007FE-51AE-4E4C-9B58-AA94DB9ACFD9}"/>
              </a:ext>
            </a:extLst>
          </p:cNvPr>
          <p:cNvSpPr txBox="1">
            <a:spLocks/>
          </p:cNvSpPr>
          <p:nvPr/>
        </p:nvSpPr>
        <p:spPr>
          <a:xfrm>
            <a:off x="6999012" y="4869385"/>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6484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DE96-8353-431E-837D-762AC2741264}"/>
              </a:ext>
            </a:extLst>
          </p:cNvPr>
          <p:cNvSpPr>
            <a:spLocks noGrp="1"/>
          </p:cNvSpPr>
          <p:nvPr>
            <p:ph type="title"/>
          </p:nvPr>
        </p:nvSpPr>
        <p:spPr>
          <a:xfrm>
            <a:off x="0" y="149679"/>
            <a:ext cx="8363938" cy="553998"/>
          </a:xfrm>
        </p:spPr>
        <p:txBody>
          <a:bodyPr>
            <a:normAutofit fontScale="90000"/>
          </a:bodyPr>
          <a:lstStyle/>
          <a:p>
            <a:r>
              <a:rPr lang="en-US" sz="4000" b="1" dirty="0">
                <a:latin typeface="Garamond"/>
                <a:cs typeface="Arial"/>
              </a:rPr>
              <a:t>LSTM-based Model for Claim Spotting</a:t>
            </a:r>
            <a:endParaRPr lang="en-US" sz="4000" b="1" dirty="0"/>
          </a:p>
        </p:txBody>
      </p:sp>
      <p:sp>
        <p:nvSpPr>
          <p:cNvPr id="3" name="Text Placeholder 2">
            <a:extLst>
              <a:ext uri="{FF2B5EF4-FFF2-40B4-BE49-F238E27FC236}">
                <a16:creationId xmlns:a16="http://schemas.microsoft.com/office/drawing/2014/main" id="{0376BD53-CC5C-4C3E-8197-B5E76AE4F0F2}"/>
              </a:ext>
            </a:extLst>
          </p:cNvPr>
          <p:cNvSpPr>
            <a:spLocks noGrp="1"/>
          </p:cNvSpPr>
          <p:nvPr>
            <p:ph type="body" sz="quarter" idx="10"/>
          </p:nvPr>
        </p:nvSpPr>
        <p:spPr>
          <a:xfrm>
            <a:off x="387795" y="983985"/>
            <a:ext cx="8505834" cy="2954655"/>
          </a:xfrm>
          <a:ln>
            <a:noFill/>
          </a:ln>
        </p:spPr>
        <p:txBody>
          <a:bodyPr vert="horz" wrap="square" lIns="0" tIns="0" rIns="0" bIns="0" rtlCol="0" anchor="t">
            <a:spAutoFit/>
          </a:bodyPr>
          <a:lstStyle/>
          <a:p>
            <a:pPr>
              <a:spcBef>
                <a:spcPts val="200"/>
              </a:spcBef>
              <a:spcAft>
                <a:spcPts val="200"/>
              </a:spcAft>
              <a:buClr>
                <a:srgbClr val="C00000"/>
              </a:buClr>
              <a:buFont typeface="ZapfDingbatsITC" charset="0"/>
              <a:buChar char="✱"/>
            </a:pPr>
            <a:r>
              <a:rPr lang="en-US" sz="2000" b="0" dirty="0">
                <a:solidFill>
                  <a:schemeClr val="tx1"/>
                </a:solidFill>
                <a:latin typeface="Open Sans" charset="0"/>
              </a:rPr>
              <a:t>Model based on an LSTM (long short-term memory) network</a:t>
            </a:r>
            <a:endParaRPr lang="en-US" sz="2000" dirty="0">
              <a:solidFill>
                <a:schemeClr val="tx1"/>
              </a:solidFill>
              <a:latin typeface="Open Sans" charset="0"/>
            </a:endParaRP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Tested several different word embeddings but found no significant difference in </a:t>
            </a:r>
            <a:r>
              <a:rPr lang="en-US" sz="2000" b="0" dirty="0">
                <a:latin typeface="Open Sans" charset="0"/>
              </a:rPr>
              <a:t>overall performance</a:t>
            </a:r>
            <a:endParaRPr lang="en-US" sz="2000" b="0" dirty="0">
              <a:solidFill>
                <a:schemeClr val="tx1"/>
              </a:solidFill>
              <a:latin typeface="Open Sans" charset="0"/>
            </a:endParaRPr>
          </a:p>
          <a:p>
            <a:pPr marL="602615" lvl="1" indent="-342900">
              <a:spcBef>
                <a:spcPts val="200"/>
              </a:spcBef>
              <a:spcAft>
                <a:spcPts val="200"/>
              </a:spcAft>
              <a:buClr>
                <a:srgbClr val="C00000"/>
              </a:buClr>
              <a:buFont typeface="Courier New" charset="0"/>
              <a:buChar char="o"/>
            </a:pPr>
            <a:r>
              <a:rPr lang="en-US" sz="2000" dirty="0">
                <a:latin typeface="Open Sans" charset="0"/>
              </a:rPr>
              <a:t>Different embeddings did have different affinities (i.e., some produce models which score text with numbers higher on average).</a:t>
            </a: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We used nonsensical sentences to make the model more resistant to attacks. The neural models outperformed the SVM model by </a:t>
            </a:r>
            <a:r>
              <a:rPr lang="en-US" sz="2000" dirty="0">
                <a:solidFill>
                  <a:srgbClr val="C00000"/>
                </a:solidFill>
                <a:latin typeface="Open Sans" charset="0"/>
              </a:rPr>
              <a:t>29%</a:t>
            </a:r>
            <a:r>
              <a:rPr lang="en-US" sz="2000" b="0" dirty="0">
                <a:solidFill>
                  <a:schemeClr val="tx1"/>
                </a:solidFill>
                <a:latin typeface="Open Sans" charset="0"/>
              </a:rPr>
              <a:t> in precision and </a:t>
            </a:r>
            <a:r>
              <a:rPr lang="en-US" sz="2000" dirty="0">
                <a:solidFill>
                  <a:srgbClr val="C00000"/>
                </a:solidFill>
                <a:latin typeface="Open Sans" charset="0"/>
              </a:rPr>
              <a:t>12%</a:t>
            </a:r>
            <a:r>
              <a:rPr lang="en-US" sz="2000" b="0" dirty="0">
                <a:solidFill>
                  <a:schemeClr val="tx1"/>
                </a:solidFill>
                <a:latin typeface="Open Sans" charset="0"/>
              </a:rPr>
              <a:t> in recall.</a:t>
            </a:r>
          </a:p>
        </p:txBody>
      </p:sp>
      <p:sp>
        <p:nvSpPr>
          <p:cNvPr id="4" name="Slide Number Placeholder 3">
            <a:extLst>
              <a:ext uri="{FF2B5EF4-FFF2-40B4-BE49-F238E27FC236}">
                <a16:creationId xmlns:a16="http://schemas.microsoft.com/office/drawing/2014/main" id="{BD60D75B-FA26-4D65-AF28-5340C045FC87}"/>
              </a:ext>
            </a:extLst>
          </p:cNvPr>
          <p:cNvSpPr>
            <a:spLocks noGrp="1"/>
          </p:cNvSpPr>
          <p:nvPr>
            <p:ph type="sldNum" sz="quarter" idx="11"/>
          </p:nvPr>
        </p:nvSpPr>
        <p:spPr/>
        <p:txBody>
          <a:bodyPr/>
          <a:lstStyle/>
          <a:p>
            <a:fld id="{FC2EED17-1836-6142-A4B1-ABB9C7C22E41}" type="slidenum">
              <a:rPr lang="en-US" smtClean="0"/>
              <a:pPr/>
              <a:t>25</a:t>
            </a:fld>
            <a:endParaRPr lang="en-US"/>
          </a:p>
        </p:txBody>
      </p:sp>
    </p:spTree>
    <p:extLst>
      <p:ext uri="{BB962C8B-B14F-4D97-AF65-F5344CB8AC3E}">
        <p14:creationId xmlns:p14="http://schemas.microsoft.com/office/powerpoint/2010/main" val="606818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D911D-9E6E-4895-9BAE-3B972285DE99}"/>
              </a:ext>
            </a:extLst>
          </p:cNvPr>
          <p:cNvSpPr>
            <a:spLocks noGrp="1"/>
          </p:cNvSpPr>
          <p:nvPr>
            <p:ph idx="1"/>
          </p:nvPr>
        </p:nvSpPr>
        <p:spPr>
          <a:xfrm>
            <a:off x="389436" y="1085850"/>
            <a:ext cx="8363938" cy="1949252"/>
          </a:xfrm>
        </p:spPr>
        <p:txBody>
          <a:bodyPr vert="horz" wrap="square" lIns="0" tIns="0" rIns="0" bIns="0" rtlCol="0" anchor="t">
            <a:spAutoFit/>
          </a:bodyPr>
          <a:lstStyle/>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Training the LSTM model on adversarial (modified) examples</a:t>
            </a:r>
            <a:r>
              <a:rPr lang="en-US" sz="2000" b="0" dirty="0">
                <a:latin typeface="Open Sans" charset="0"/>
              </a:rPr>
              <a:t>.</a:t>
            </a:r>
          </a:p>
          <a:p>
            <a:pPr>
              <a:lnSpc>
                <a:spcPct val="100000"/>
              </a:lnSpc>
              <a:spcBef>
                <a:spcPts val="200"/>
              </a:spcBef>
              <a:spcAft>
                <a:spcPts val="200"/>
              </a:spcAft>
              <a:buClr>
                <a:srgbClr val="C00000"/>
              </a:buClr>
              <a:buFont typeface="ZapfDingbatsITC" charset="0"/>
              <a:buChar char="✱"/>
            </a:pPr>
            <a:r>
              <a:rPr lang="en-US" sz="2000" b="0" dirty="0">
                <a:latin typeface="Open Sans" charset="0"/>
              </a:rPr>
              <a:t>Adversarial noise (perturbations), designed to maximize the chance of misclassification by the network, was calculated using back-propagation.</a:t>
            </a:r>
            <a:endParaRPr lang="en-US" sz="2000" b="0" dirty="0">
              <a:solidFill>
                <a:schemeClr val="tx1"/>
              </a:solidFill>
              <a:latin typeface="Open Sans" charset="0"/>
            </a:endParaRPr>
          </a:p>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Perturbation was applied to word-embeddings rather than directly to the input.</a:t>
            </a:r>
          </a:p>
        </p:txBody>
      </p:sp>
      <p:sp>
        <p:nvSpPr>
          <p:cNvPr id="3" name="Title 2">
            <a:extLst>
              <a:ext uri="{FF2B5EF4-FFF2-40B4-BE49-F238E27FC236}">
                <a16:creationId xmlns:a16="http://schemas.microsoft.com/office/drawing/2014/main" id="{01811178-CF86-4B5F-9753-7485F220E326}"/>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endParaRPr lang="en-US" b="1" dirty="0"/>
          </a:p>
        </p:txBody>
      </p:sp>
      <p:sp>
        <p:nvSpPr>
          <p:cNvPr id="4" name="Slide Number Placeholder 3">
            <a:extLst>
              <a:ext uri="{FF2B5EF4-FFF2-40B4-BE49-F238E27FC236}">
                <a16:creationId xmlns:a16="http://schemas.microsoft.com/office/drawing/2014/main" id="{6DB6A2E6-325D-495D-9AD9-E538DBFAAEEB}"/>
              </a:ext>
            </a:extLst>
          </p:cNvPr>
          <p:cNvSpPr>
            <a:spLocks noGrp="1"/>
          </p:cNvSpPr>
          <p:nvPr>
            <p:ph type="sldNum" sz="quarter" idx="10"/>
          </p:nvPr>
        </p:nvSpPr>
        <p:spPr/>
        <p:txBody>
          <a:bodyPr/>
          <a:lstStyle/>
          <a:p>
            <a:fld id="{FC2EED17-1836-6142-A4B1-ABB9C7C22E41}" type="slidenum">
              <a:rPr lang="en-US" smtClean="0"/>
              <a:pPr/>
              <a:t>26</a:t>
            </a:fld>
            <a:endParaRPr lang="en-US"/>
          </a:p>
        </p:txBody>
      </p:sp>
    </p:spTree>
    <p:extLst>
      <p:ext uri="{BB962C8B-B14F-4D97-AF65-F5344CB8AC3E}">
        <p14:creationId xmlns:p14="http://schemas.microsoft.com/office/powerpoint/2010/main" val="120714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35950AD2-7E80-43F7-996F-4E17AF908B4D}"/>
              </a:ext>
            </a:extLst>
          </p:cNvPr>
          <p:cNvPicPr>
            <a:picLocks noGrp="1" noChangeAspect="1"/>
          </p:cNvPicPr>
          <p:nvPr>
            <p:ph idx="1"/>
          </p:nvPr>
        </p:nvPicPr>
        <p:blipFill>
          <a:blip r:embed="rId2"/>
          <a:stretch>
            <a:fillRect/>
          </a:stretch>
        </p:blipFill>
        <p:spPr>
          <a:xfrm>
            <a:off x="249996" y="1611920"/>
            <a:ext cx="2953375" cy="1932837"/>
          </a:xfrm>
          <a:prstGeom prst="rect">
            <a:avLst/>
          </a:prstGeom>
        </p:spPr>
      </p:pic>
      <p:sp>
        <p:nvSpPr>
          <p:cNvPr id="3" name="Title 2">
            <a:extLst>
              <a:ext uri="{FF2B5EF4-FFF2-40B4-BE49-F238E27FC236}">
                <a16:creationId xmlns:a16="http://schemas.microsoft.com/office/drawing/2014/main" id="{EFEE1C67-2F82-437F-B350-95A37A6A4670}"/>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p>
        </p:txBody>
      </p:sp>
      <p:sp>
        <p:nvSpPr>
          <p:cNvPr id="4" name="Slide Number Placeholder 3">
            <a:extLst>
              <a:ext uri="{FF2B5EF4-FFF2-40B4-BE49-F238E27FC236}">
                <a16:creationId xmlns:a16="http://schemas.microsoft.com/office/drawing/2014/main" id="{80C409BE-13F6-4617-80E4-DAD06C758838}"/>
              </a:ext>
            </a:extLst>
          </p:cNvPr>
          <p:cNvSpPr>
            <a:spLocks noGrp="1"/>
          </p:cNvSpPr>
          <p:nvPr>
            <p:ph type="sldNum" sz="quarter" idx="10"/>
          </p:nvPr>
        </p:nvSpPr>
        <p:spPr/>
        <p:txBody>
          <a:bodyPr/>
          <a:lstStyle/>
          <a:p>
            <a:fld id="{FC2EED17-1836-6142-A4B1-ABB9C7C22E41}" type="slidenum">
              <a:rPr lang="en-US" smtClean="0"/>
              <a:pPr/>
              <a:t>27</a:t>
            </a:fld>
            <a:endParaRPr lang="en-US"/>
          </a:p>
        </p:txBody>
      </p:sp>
      <p:sp>
        <p:nvSpPr>
          <p:cNvPr id="7" name="TextBox 6">
            <a:extLst>
              <a:ext uri="{FF2B5EF4-FFF2-40B4-BE49-F238E27FC236}">
                <a16:creationId xmlns:a16="http://schemas.microsoft.com/office/drawing/2014/main" id="{7748072C-669E-4039-972C-093DC028C80B}"/>
              </a:ext>
            </a:extLst>
          </p:cNvPr>
          <p:cNvSpPr txBox="1"/>
          <p:nvPr/>
        </p:nvSpPr>
        <p:spPr>
          <a:xfrm>
            <a:off x="545016" y="3527966"/>
            <a:ext cx="198014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latin typeface="Segoe UI Light"/>
                <a:cs typeface="Segoe UI Light"/>
              </a:rPr>
              <a:t>               </a:t>
            </a:r>
          </a:p>
          <a:p>
            <a:endParaRPr lang="en-US" sz="4000">
              <a:latin typeface="Segoe UI Light" pitchFamily="34" charset="0"/>
              <a:cs typeface="Segoe UI Light"/>
            </a:endParaRPr>
          </a:p>
        </p:txBody>
      </p:sp>
      <p:pic>
        <p:nvPicPr>
          <p:cNvPr id="8" name="Picture 8" descr="A screenshot of a cell phone&#10;&#10;Description generated with very high confidence">
            <a:extLst>
              <a:ext uri="{FF2B5EF4-FFF2-40B4-BE49-F238E27FC236}">
                <a16:creationId xmlns:a16="http://schemas.microsoft.com/office/drawing/2014/main" id="{F2131FA5-BD19-4F60-B48B-E850A35649B4}"/>
              </a:ext>
            </a:extLst>
          </p:cNvPr>
          <p:cNvPicPr>
            <a:picLocks noChangeAspect="1"/>
          </p:cNvPicPr>
          <p:nvPr/>
        </p:nvPicPr>
        <p:blipFill>
          <a:blip r:embed="rId3"/>
          <a:stretch>
            <a:fillRect/>
          </a:stretch>
        </p:blipFill>
        <p:spPr>
          <a:xfrm>
            <a:off x="3332820" y="1637884"/>
            <a:ext cx="2743200" cy="1888643"/>
          </a:xfrm>
          <a:prstGeom prst="rect">
            <a:avLst/>
          </a:prstGeom>
        </p:spPr>
      </p:pic>
      <p:sp>
        <p:nvSpPr>
          <p:cNvPr id="10" name="TextBox 9">
            <a:extLst>
              <a:ext uri="{FF2B5EF4-FFF2-40B4-BE49-F238E27FC236}">
                <a16:creationId xmlns:a16="http://schemas.microsoft.com/office/drawing/2014/main" id="{83249C80-55CB-448C-8466-1C38F0864C9C}"/>
              </a:ext>
            </a:extLst>
          </p:cNvPr>
          <p:cNvSpPr txBox="1"/>
          <p:nvPr/>
        </p:nvSpPr>
        <p:spPr>
          <a:xfrm>
            <a:off x="3798616" y="3725566"/>
            <a:ext cx="143321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Precision</a:t>
            </a:r>
            <a:endParaRPr lang="en-US" b="1">
              <a:cs typeface="Segoe UI"/>
            </a:endParaRPr>
          </a:p>
        </p:txBody>
      </p:sp>
      <p:sp>
        <p:nvSpPr>
          <p:cNvPr id="12" name="TextBox 11">
            <a:extLst>
              <a:ext uri="{FF2B5EF4-FFF2-40B4-BE49-F238E27FC236}">
                <a16:creationId xmlns:a16="http://schemas.microsoft.com/office/drawing/2014/main" id="{CCAF949E-75B1-4976-BE65-9530578CDC02}"/>
              </a:ext>
            </a:extLst>
          </p:cNvPr>
          <p:cNvSpPr txBox="1"/>
          <p:nvPr/>
        </p:nvSpPr>
        <p:spPr>
          <a:xfrm>
            <a:off x="767523" y="3757315"/>
            <a:ext cx="1325556"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latin typeface="Garamond"/>
              </a:rPr>
              <a:t>                   </a:t>
            </a:r>
            <a:r>
              <a:rPr lang="en-US" b="1">
                <a:latin typeface="Garamond"/>
              </a:rPr>
              <a:t>Recall</a:t>
            </a:r>
            <a:endParaRPr lang="en-US" b="1"/>
          </a:p>
        </p:txBody>
      </p:sp>
      <p:pic>
        <p:nvPicPr>
          <p:cNvPr id="13" name="Picture 13" descr="A screenshot of a cell phone&#10;&#10;Description generated with very high confidence">
            <a:extLst>
              <a:ext uri="{FF2B5EF4-FFF2-40B4-BE49-F238E27FC236}">
                <a16:creationId xmlns:a16="http://schemas.microsoft.com/office/drawing/2014/main" id="{4704CBFE-442A-485A-8F0D-60BF2E39E01C}"/>
              </a:ext>
            </a:extLst>
          </p:cNvPr>
          <p:cNvPicPr>
            <a:picLocks noChangeAspect="1"/>
          </p:cNvPicPr>
          <p:nvPr/>
        </p:nvPicPr>
        <p:blipFill>
          <a:blip r:embed="rId4"/>
          <a:stretch>
            <a:fillRect/>
          </a:stretch>
        </p:blipFill>
        <p:spPr>
          <a:xfrm>
            <a:off x="6155990" y="1658887"/>
            <a:ext cx="2743200" cy="1838375"/>
          </a:xfrm>
          <a:prstGeom prst="rect">
            <a:avLst/>
          </a:prstGeom>
        </p:spPr>
      </p:pic>
      <p:sp>
        <p:nvSpPr>
          <p:cNvPr id="15" name="TextBox 14">
            <a:extLst>
              <a:ext uri="{FF2B5EF4-FFF2-40B4-BE49-F238E27FC236}">
                <a16:creationId xmlns:a16="http://schemas.microsoft.com/office/drawing/2014/main" id="{A59B321A-E4DB-48B2-AC85-2D5D3679DC50}"/>
              </a:ext>
            </a:extLst>
          </p:cNvPr>
          <p:cNvSpPr txBox="1"/>
          <p:nvPr/>
        </p:nvSpPr>
        <p:spPr>
          <a:xfrm>
            <a:off x="7309186" y="3757315"/>
            <a:ext cx="68781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F1-score</a:t>
            </a:r>
            <a:endParaRPr lang="en-US" b="1"/>
          </a:p>
        </p:txBody>
      </p:sp>
      <p:pic>
        <p:nvPicPr>
          <p:cNvPr id="11" name="Picture 10">
            <a:extLst>
              <a:ext uri="{FF2B5EF4-FFF2-40B4-BE49-F238E27FC236}">
                <a16:creationId xmlns:a16="http://schemas.microsoft.com/office/drawing/2014/main" id="{4CF0E52C-F954-4618-ABE5-2A1B69C70D80}"/>
              </a:ext>
            </a:extLst>
          </p:cNvPr>
          <p:cNvPicPr>
            <a:picLocks noChangeAspect="1"/>
          </p:cNvPicPr>
          <p:nvPr/>
        </p:nvPicPr>
        <p:blipFill rotWithShape="1">
          <a:blip r:embed="rId5">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52422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4086261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Title 1"/>
          <p:cNvSpPr>
            <a:spLocks noGrp="1"/>
          </p:cNvSpPr>
          <p:nvPr>
            <p:ph type="title"/>
          </p:nvPr>
        </p:nvSpPr>
        <p:spPr>
          <a:xfrm>
            <a:off x="307975" y="241532"/>
            <a:ext cx="7824981" cy="387798"/>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First-ever End-to-end F</a:t>
            </a:r>
            <a:r>
              <a:rPr lang="en-US" altLang="zh-CN"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act-checking</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131" y="415816"/>
            <a:ext cx="1443573" cy="1202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575" y="1291739"/>
            <a:ext cx="8514024" cy="383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B259A9D5-89C9-7248-B1D3-CD1A5C9EB65D}"/>
              </a:ext>
            </a:extLst>
          </p:cNvPr>
          <p:cNvSpPr txBox="1">
            <a:spLocks/>
          </p:cNvSpPr>
          <p:nvPr/>
        </p:nvSpPr>
        <p:spPr>
          <a:xfrm>
            <a:off x="-15390" y="664081"/>
            <a:ext cx="7835087" cy="679828"/>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[CIKM15a, KDD17, VLDB17demo, IJCNN18]</a:t>
            </a:r>
          </a:p>
          <a:p>
            <a:pPr lvl="0">
              <a:defRPr/>
            </a:pPr>
            <a:r>
              <a:rPr lang="en-US" sz="18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First Runner-Up, SIGMOD17 Student Research Competition</a:t>
            </a:r>
            <a:endPar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80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D154F17-B3DC-B24D-98A9-A459EBCFE4B6}"/>
              </a:ext>
            </a:extLst>
          </p:cNvPr>
          <p:cNvPicPr>
            <a:picLocks noChangeAspect="1"/>
          </p:cNvPicPr>
          <p:nvPr/>
        </p:nvPicPr>
        <p:blipFill>
          <a:blip r:embed="rId3"/>
          <a:stretch>
            <a:fillRect/>
          </a:stretch>
        </p:blipFill>
        <p:spPr>
          <a:xfrm>
            <a:off x="1250974" y="0"/>
            <a:ext cx="6642052" cy="5143500"/>
          </a:xfrm>
          <a:prstGeom prst="rect">
            <a:avLst/>
          </a:prstGeom>
        </p:spPr>
      </p:pic>
    </p:spTree>
    <p:extLst>
      <p:ext uri="{BB962C8B-B14F-4D97-AF65-F5344CB8AC3E}">
        <p14:creationId xmlns:p14="http://schemas.microsoft.com/office/powerpoint/2010/main" val="384146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237" y="-21581"/>
            <a:ext cx="7419757" cy="5165081"/>
          </a:xfrm>
          <a:prstGeom prst="rect">
            <a:avLst/>
          </a:prstGeom>
        </p:spPr>
      </p:pic>
      <p:sp>
        <p:nvSpPr>
          <p:cNvPr id="4" name="Slide Number Placeholder 3">
            <a:extLst>
              <a:ext uri="{FF2B5EF4-FFF2-40B4-BE49-F238E27FC236}">
                <a16:creationId xmlns:a16="http://schemas.microsoft.com/office/drawing/2014/main" id="{1B4E4AF1-2FBA-2346-BB99-5CA0F5ED1DFB}"/>
              </a:ext>
            </a:extLst>
          </p:cNvPr>
          <p:cNvSpPr txBox="1">
            <a:spLocks/>
          </p:cNvSpPr>
          <p:nvPr/>
        </p:nvSpPr>
        <p:spPr>
          <a:xfrm>
            <a:off x="6999012" y="4877931"/>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641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74513"/>
            <a:ext cx="9144000" cy="3594473"/>
          </a:xfrm>
          <a:prstGeom prst="rect">
            <a:avLst/>
          </a:prstGeom>
        </p:spPr>
      </p:pic>
      <p:sp>
        <p:nvSpPr>
          <p:cNvPr id="6" name="Slide Number Placeholder 3">
            <a:extLst>
              <a:ext uri="{FF2B5EF4-FFF2-40B4-BE49-F238E27FC236}">
                <a16:creationId xmlns:a16="http://schemas.microsoft.com/office/drawing/2014/main" id="{8574E159-4B95-5E4A-9B05-E9CF25E4A18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86882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3">
            <a:extLst>
              <a:ext uri="{FF2B5EF4-FFF2-40B4-BE49-F238E27FC236}">
                <a16:creationId xmlns:a16="http://schemas.microsoft.com/office/drawing/2014/main" id="{DED11B0C-A7CC-D94E-9D0E-20C47CF25153}"/>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77374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63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91043" y="1963501"/>
            <a:ext cx="2208202" cy="961636"/>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365" y="896371"/>
            <a:ext cx="2631559" cy="545567"/>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3283" y="2816438"/>
            <a:ext cx="2943722" cy="32381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17242" y="3658805"/>
            <a:ext cx="1092201" cy="345772"/>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8250" y="1170307"/>
            <a:ext cx="1340489" cy="240730"/>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62543" y="3089759"/>
            <a:ext cx="1171902" cy="342512"/>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7773" y="1596707"/>
            <a:ext cx="2834742" cy="434595"/>
          </a:xfrm>
          <a:prstGeom prst="rect">
            <a:avLst/>
          </a:prstGeom>
        </p:spPr>
      </p:pic>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70516" y="2022659"/>
            <a:ext cx="1555956" cy="316838"/>
          </a:xfrm>
          <a:prstGeom prst="rect">
            <a:avLst/>
          </a:prstGeom>
        </p:spPr>
      </p:pic>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2933" y="2133214"/>
            <a:ext cx="1440819" cy="469274"/>
          </a:xfrm>
          <a:prstGeom prst="rect">
            <a:avLst/>
          </a:prstGeom>
        </p:spPr>
      </p:pic>
      <p:pic>
        <p:nvPicPr>
          <p:cNvPr id="24" name="Picture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86814" y="4597615"/>
            <a:ext cx="1753055" cy="224976"/>
          </a:xfrm>
          <a:prstGeom prst="rect">
            <a:avLst/>
          </a:prstGeom>
        </p:spPr>
      </p:pic>
      <p:pic>
        <p:nvPicPr>
          <p:cNvPr id="25" name="Picture 2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52116" y="1720531"/>
            <a:ext cx="1422452" cy="367708"/>
          </a:xfrm>
          <a:prstGeom prst="rect">
            <a:avLst/>
          </a:prstGeom>
        </p:spPr>
      </p:pic>
      <p:pic>
        <p:nvPicPr>
          <p:cNvPr id="26" name="Picture 25"/>
          <p:cNvPicPr>
            <a:picLocks noChangeAspect="1"/>
          </p:cNvPicPr>
          <p:nvPr/>
        </p:nvPicPr>
        <p:blipFill>
          <a:blip r:embed="rId14"/>
          <a:stretch>
            <a:fillRect/>
          </a:stretch>
        </p:blipFill>
        <p:spPr>
          <a:xfrm>
            <a:off x="514044" y="4334872"/>
            <a:ext cx="2362200" cy="457200"/>
          </a:xfrm>
          <a:prstGeom prst="rect">
            <a:avLst/>
          </a:prstGeom>
        </p:spPr>
      </p:pic>
      <p:pic>
        <p:nvPicPr>
          <p:cNvPr id="27" name="Picture 2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356935" y="2617330"/>
            <a:ext cx="1812814" cy="366189"/>
          </a:xfrm>
          <a:prstGeom prst="rect">
            <a:avLst/>
          </a:prstGeom>
        </p:spPr>
      </p:pic>
      <p:pic>
        <p:nvPicPr>
          <p:cNvPr id="28" name="Picture 2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76474" y="1211864"/>
            <a:ext cx="1173737" cy="381162"/>
          </a:xfrm>
          <a:prstGeom prst="rect">
            <a:avLst/>
          </a:prstGeom>
        </p:spPr>
      </p:pic>
      <p:pic>
        <p:nvPicPr>
          <p:cNvPr id="29" name="Picture 2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76170" y="4093247"/>
            <a:ext cx="884596" cy="884596"/>
          </a:xfrm>
          <a:prstGeom prst="rect">
            <a:avLst/>
          </a:prstGeom>
        </p:spPr>
      </p:pic>
      <p:pic>
        <p:nvPicPr>
          <p:cNvPr id="30" name="Picture 2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792796" y="3582380"/>
            <a:ext cx="1111396" cy="427460"/>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03803" y="3860690"/>
            <a:ext cx="1782682" cy="274259"/>
          </a:xfrm>
          <a:prstGeom prst="rect">
            <a:avLst/>
          </a:prstGeom>
        </p:spPr>
      </p:pic>
      <p:pic>
        <p:nvPicPr>
          <p:cNvPr id="32" name="Picture 3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87553" y="3300319"/>
            <a:ext cx="2015183" cy="352922"/>
          </a:xfrm>
          <a:prstGeom prst="rect">
            <a:avLst/>
          </a:prstGeom>
        </p:spPr>
      </p:pic>
      <p:pic>
        <p:nvPicPr>
          <p:cNvPr id="33" name="Picture 32"/>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76170" y="2118889"/>
            <a:ext cx="833272" cy="833272"/>
          </a:xfrm>
          <a:prstGeom prst="rect">
            <a:avLst/>
          </a:prstGeom>
        </p:spPr>
      </p:pic>
      <p:pic>
        <p:nvPicPr>
          <p:cNvPr id="34" name="Picture 3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835212" y="2457987"/>
            <a:ext cx="1026564" cy="513282"/>
          </a:xfrm>
          <a:prstGeom prst="rect">
            <a:avLst/>
          </a:prstGeom>
        </p:spPr>
      </p:pic>
      <p:pic>
        <p:nvPicPr>
          <p:cNvPr id="35" name="Picture 34"/>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635565" y="221705"/>
            <a:ext cx="914482" cy="914482"/>
          </a:xfrm>
          <a:prstGeom prst="rect">
            <a:avLst/>
          </a:prstGeom>
        </p:spPr>
      </p:pic>
      <p:pic>
        <p:nvPicPr>
          <p:cNvPr id="36" name="Picture 35"/>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265410" y="4117556"/>
            <a:ext cx="1995865" cy="307056"/>
          </a:xfrm>
          <a:prstGeom prst="rect">
            <a:avLst/>
          </a:prstGeom>
        </p:spPr>
      </p:pic>
      <p:pic>
        <p:nvPicPr>
          <p:cNvPr id="37" name="Picture 36"/>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20012" y="1222544"/>
            <a:ext cx="970200" cy="723630"/>
          </a:xfrm>
          <a:prstGeom prst="rect">
            <a:avLst/>
          </a:prstGeom>
        </p:spPr>
      </p:pic>
      <p:pic>
        <p:nvPicPr>
          <p:cNvPr id="38" name="Picture 3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676170" y="3151174"/>
            <a:ext cx="868685" cy="868685"/>
          </a:xfrm>
          <a:prstGeom prst="rect">
            <a:avLst/>
          </a:prstGeom>
        </p:spPr>
      </p:pic>
      <p:pic>
        <p:nvPicPr>
          <p:cNvPr id="39" name="Picture 38"/>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675903" y="1561447"/>
            <a:ext cx="1345182" cy="284918"/>
          </a:xfrm>
          <a:prstGeom prst="rect">
            <a:avLst/>
          </a:prstGeom>
        </p:spPr>
      </p:pic>
      <p:pic>
        <p:nvPicPr>
          <p:cNvPr id="40" name="Picture 39"/>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478760" y="4144950"/>
            <a:ext cx="1739468" cy="351443"/>
          </a:xfrm>
          <a:prstGeom prst="rect">
            <a:avLst/>
          </a:prstGeom>
        </p:spPr>
      </p:pic>
      <p:pic>
        <p:nvPicPr>
          <p:cNvPr id="41" name="Picture 40"/>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3703321" y="3150973"/>
            <a:ext cx="1120042" cy="381420"/>
          </a:xfrm>
          <a:prstGeom prst="rect">
            <a:avLst/>
          </a:prstGeom>
        </p:spPr>
      </p:pic>
      <p:sp>
        <p:nvSpPr>
          <p:cNvPr id="42" name="Title 1"/>
          <p:cNvSpPr>
            <a:spLocks noGrp="1"/>
          </p:cNvSpPr>
          <p:nvPr>
            <p:ph type="title"/>
          </p:nvPr>
        </p:nvSpPr>
        <p:spPr>
          <a:xfrm>
            <a:off x="389436" y="171450"/>
            <a:ext cx="8363938" cy="671402"/>
          </a:xfrm>
        </p:spPr>
        <p:txBody>
          <a:bodyPr/>
          <a:lstStyle/>
          <a:p>
            <a:r>
              <a:rPr lang="en-US" b="1" dirty="0">
                <a:solidFill>
                  <a:srgbClr val="13409F"/>
                </a:solidFill>
                <a:latin typeface="Open Sans" panose="020B0606030504020204" pitchFamily="34" charset="0"/>
                <a:ea typeface="Open Sans" panose="020B0606030504020204" pitchFamily="34" charset="0"/>
                <a:cs typeface="Open Sans" panose="020B0606030504020204" pitchFamily="34" charset="0"/>
              </a:rPr>
              <a:t>In the Press</a:t>
            </a:r>
          </a:p>
        </p:txBody>
      </p:sp>
      <p:sp>
        <p:nvSpPr>
          <p:cNvPr id="43" name="Slide Number Placeholder 3">
            <a:extLst>
              <a:ext uri="{FF2B5EF4-FFF2-40B4-BE49-F238E27FC236}">
                <a16:creationId xmlns:a16="http://schemas.microsoft.com/office/drawing/2014/main" id="{6E065474-4932-964A-8D47-E7AD4A50202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8188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CD4BC9-2B30-EC4D-9F0E-082ED21B4B9D}"/>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53D05996-0DE4-6B4D-88AE-9539065E15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524" y="3600607"/>
            <a:ext cx="7578216" cy="1268256"/>
          </a:xfrm>
          <a:prstGeom prst="rect">
            <a:avLst/>
          </a:prstGeom>
        </p:spPr>
      </p:pic>
      <p:pic>
        <p:nvPicPr>
          <p:cNvPr id="7" name="Picture 6">
            <a:extLst>
              <a:ext uri="{FF2B5EF4-FFF2-40B4-BE49-F238E27FC236}">
                <a16:creationId xmlns:a16="http://schemas.microsoft.com/office/drawing/2014/main" id="{F762CCEC-7AA5-3C44-8808-778CAE1F3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524" y="2214457"/>
            <a:ext cx="2971171" cy="1179953"/>
          </a:xfrm>
          <a:prstGeom prst="rect">
            <a:avLst/>
          </a:prstGeom>
        </p:spPr>
      </p:pic>
      <p:pic>
        <p:nvPicPr>
          <p:cNvPr id="8" name="Picture 7">
            <a:extLst>
              <a:ext uri="{FF2B5EF4-FFF2-40B4-BE49-F238E27FC236}">
                <a16:creationId xmlns:a16="http://schemas.microsoft.com/office/drawing/2014/main" id="{D2DED394-69AD-7243-850C-1945C4406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524" y="934214"/>
            <a:ext cx="2158585" cy="1005606"/>
          </a:xfrm>
          <a:prstGeom prst="rect">
            <a:avLst/>
          </a:prstGeom>
        </p:spPr>
      </p:pic>
      <p:pic>
        <p:nvPicPr>
          <p:cNvPr id="11" name="Picture 10">
            <a:extLst>
              <a:ext uri="{FF2B5EF4-FFF2-40B4-BE49-F238E27FC236}">
                <a16:creationId xmlns:a16="http://schemas.microsoft.com/office/drawing/2014/main" id="{2078EA17-DE13-8D49-83C9-698B42D52F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9410" y="105896"/>
            <a:ext cx="4748058" cy="2907127"/>
          </a:xfrm>
          <a:prstGeom prst="rect">
            <a:avLst/>
          </a:prstGeom>
        </p:spPr>
      </p:pic>
    </p:spTree>
    <p:extLst>
      <p:ext uri="{BB962C8B-B14F-4D97-AF65-F5344CB8AC3E}">
        <p14:creationId xmlns:p14="http://schemas.microsoft.com/office/powerpoint/2010/main" val="2360203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D05C2-1673-074C-BEEE-AC9C716F6898}"/>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BF8184B-3939-0449-BD20-387AEED089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072" y="0"/>
            <a:ext cx="4404283" cy="5143500"/>
          </a:xfrm>
          <a:prstGeom prst="rect">
            <a:avLst/>
          </a:prstGeom>
        </p:spPr>
      </p:pic>
      <p:pic>
        <p:nvPicPr>
          <p:cNvPr id="6" name="Picture 5">
            <a:extLst>
              <a:ext uri="{FF2B5EF4-FFF2-40B4-BE49-F238E27FC236}">
                <a16:creationId xmlns:a16="http://schemas.microsoft.com/office/drawing/2014/main" id="{C892FB10-E22E-A549-8373-E01D7F80B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1954" y="3565108"/>
            <a:ext cx="4976867" cy="1513139"/>
          </a:xfrm>
          <a:prstGeom prst="rect">
            <a:avLst/>
          </a:prstGeom>
          <a:noFill/>
        </p:spPr>
      </p:pic>
      <p:sp>
        <p:nvSpPr>
          <p:cNvPr id="9" name="Rectangle 8">
            <a:extLst>
              <a:ext uri="{FF2B5EF4-FFF2-40B4-BE49-F238E27FC236}">
                <a16:creationId xmlns:a16="http://schemas.microsoft.com/office/drawing/2014/main" id="{EC08FABB-D2C2-2346-9865-EA46696FDFD7}"/>
              </a:ext>
            </a:extLst>
          </p:cNvPr>
          <p:cNvSpPr/>
          <p:nvPr/>
        </p:nvSpPr>
        <p:spPr>
          <a:xfrm>
            <a:off x="0" y="935930"/>
            <a:ext cx="4111954" cy="3785652"/>
          </a:xfrm>
          <a:prstGeom prst="rect">
            <a:avLst/>
          </a:prstGeom>
        </p:spPr>
        <p:txBody>
          <a:bodyPr wrap="square">
            <a:spAutoFit/>
          </a:bodyPr>
          <a:lstStyle/>
          <a:p>
            <a:pPr lvl="0" defTabSz="686047">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Duke Reporters’ Lab uses </a:t>
            </a:r>
            <a:r>
              <a:rPr kumimoji="0" lang="en-US" sz="2400" b="0" i="0" u="none" strike="noStrike" kern="1200" cap="none" spc="0" normalizeH="0" baseline="0" noProof="0" dirty="0" err="1">
                <a:ln>
                  <a:noFill/>
                </a:ln>
                <a:solidFill>
                  <a:srgbClr val="C00000"/>
                </a:solidFill>
                <a:effectLst/>
                <a:uLnTx/>
                <a:uFillTx/>
                <a:latin typeface="Garamond" panose="02020404030301010803" pitchFamily="18" charset="0"/>
                <a:ea typeface="+mn-ea"/>
                <a:cs typeface="+mn-cs"/>
              </a:rPr>
              <a:t>ClaimBuster</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 API in creating daily newsletters that recommend </a:t>
            </a:r>
            <a:r>
              <a:rPr lang="en-US" sz="2400" dirty="0">
                <a:solidFill>
                  <a:srgbClr val="C00000"/>
                </a:solidFill>
                <a:latin typeface="Garamond" panose="02020404030301010803" pitchFamily="18" charset="0"/>
              </a:rPr>
              <a:t>to The Washington Post, New York Times, PolitiFact, and other fact-checkers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most check-worthy claims in CNN programs, Tweets, Facebook ports, and the Congressional Record.</a:t>
            </a:r>
          </a:p>
        </p:txBody>
      </p:sp>
    </p:spTree>
    <p:extLst>
      <p:ext uri="{BB962C8B-B14F-4D97-AF65-F5344CB8AC3E}">
        <p14:creationId xmlns:p14="http://schemas.microsoft.com/office/powerpoint/2010/main" val="4061631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89FCA5-A32D-0243-9255-A3B9A71319FF}"/>
              </a:ext>
            </a:extLst>
          </p:cNvPr>
          <p:cNvSpPr>
            <a:spLocks noGrp="1"/>
          </p:cNvSpPr>
          <p:nvPr>
            <p:ph type="sldNum" sz="quarter" idx="10"/>
          </p:nvPr>
        </p:nvSpPr>
        <p:spPr/>
        <p:txBody>
          <a:bodyPr/>
          <a:lstStyle/>
          <a:p>
            <a:fld id="{FC2EED17-1836-6142-A4B1-ABB9C7C22E41}" type="slidenum">
              <a:rPr lang="en-US" smtClean="0"/>
              <a:pPr/>
              <a:t>37</a:t>
            </a:fld>
            <a:endParaRPr lang="en-US"/>
          </a:p>
        </p:txBody>
      </p:sp>
      <p:pic>
        <p:nvPicPr>
          <p:cNvPr id="7" name="Picture 6">
            <a:extLst>
              <a:ext uri="{FF2B5EF4-FFF2-40B4-BE49-F238E27FC236}">
                <a16:creationId xmlns:a16="http://schemas.microsoft.com/office/drawing/2014/main" id="{B9C24126-5266-5B40-876C-0F6A4715EA3A}"/>
              </a:ext>
            </a:extLst>
          </p:cNvPr>
          <p:cNvPicPr>
            <a:picLocks noChangeAspect="1"/>
          </p:cNvPicPr>
          <p:nvPr/>
        </p:nvPicPr>
        <p:blipFill>
          <a:blip r:embed="rId2"/>
          <a:stretch>
            <a:fillRect/>
          </a:stretch>
        </p:blipFill>
        <p:spPr>
          <a:xfrm>
            <a:off x="0" y="-51853"/>
            <a:ext cx="9144000" cy="4952246"/>
          </a:xfrm>
          <a:prstGeom prst="rect">
            <a:avLst/>
          </a:prstGeom>
        </p:spPr>
      </p:pic>
    </p:spTree>
    <p:extLst>
      <p:ext uri="{BB962C8B-B14F-4D97-AF65-F5344CB8AC3E}">
        <p14:creationId xmlns:p14="http://schemas.microsoft.com/office/powerpoint/2010/main" val="1399612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68166" y="1063229"/>
            <a:ext cx="8934269"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b="1" dirty="0">
                <a:solidFill>
                  <a:srgbClr val="C00000"/>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38</a:t>
            </a:fld>
            <a:endParaRPr lang="en-US" dirty="0"/>
          </a:p>
        </p:txBody>
      </p:sp>
    </p:spTree>
    <p:extLst>
      <p:ext uri="{BB962C8B-B14F-4D97-AF65-F5344CB8AC3E}">
        <p14:creationId xmlns:p14="http://schemas.microsoft.com/office/powerpoint/2010/main" val="1410374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EFCB9B-66EE-624E-85EA-86DBFEE48F21}"/>
              </a:ext>
            </a:extLst>
          </p:cNvPr>
          <p:cNvSpPr>
            <a:spLocks noGrp="1"/>
          </p:cNvSpPr>
          <p:nvPr>
            <p:ph type="title"/>
          </p:nvPr>
        </p:nvSpPr>
        <p:spPr>
          <a:xfrm>
            <a:off x="674914" y="1777513"/>
            <a:ext cx="7968343" cy="918796"/>
          </a:xfrm>
        </p:spPr>
        <p:txBody>
          <a:bodyPr>
            <a:normAutofit fontScale="90000"/>
          </a:bodyPr>
          <a:lstStyle/>
          <a:p>
            <a:r>
              <a:rPr lang="en-US" sz="6000" b="1">
                <a:solidFill>
                  <a:srgbClr val="C00000"/>
                </a:solidFill>
              </a:rPr>
              <a:t>Claim-related Frames</a:t>
            </a:r>
            <a:endParaRPr lang="en-US" sz="6000" b="1" dirty="0">
              <a:solidFill>
                <a:srgbClr val="C00000"/>
              </a:solidFill>
            </a:endParaRPr>
          </a:p>
        </p:txBody>
      </p:sp>
      <p:sp>
        <p:nvSpPr>
          <p:cNvPr id="4" name="Slide Number Placeholder 3">
            <a:extLst>
              <a:ext uri="{FF2B5EF4-FFF2-40B4-BE49-F238E27FC236}">
                <a16:creationId xmlns:a16="http://schemas.microsoft.com/office/drawing/2014/main" id="{F1A76CEE-6D0C-194C-B077-06ACCFEEDFB0}"/>
              </a:ext>
            </a:extLst>
          </p:cNvPr>
          <p:cNvSpPr>
            <a:spLocks noGrp="1"/>
          </p:cNvSpPr>
          <p:nvPr>
            <p:ph type="sldNum" sz="quarter" idx="10"/>
          </p:nvPr>
        </p:nvSpPr>
        <p:spPr/>
        <p:txBody>
          <a:bodyPr/>
          <a:lstStyle/>
          <a:p>
            <a:fld id="{FC2EED17-1836-6142-A4B1-ABB9C7C22E41}" type="slidenum">
              <a:rPr lang="en-US" smtClean="0"/>
              <a:pPr/>
              <a:t>39</a:t>
            </a:fld>
            <a:endParaRPr lang="en-US"/>
          </a:p>
        </p:txBody>
      </p:sp>
    </p:spTree>
    <p:extLst>
      <p:ext uri="{BB962C8B-B14F-4D97-AF65-F5344CB8AC3E}">
        <p14:creationId xmlns:p14="http://schemas.microsoft.com/office/powerpoint/2010/main" val="1042395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252247" y="1001769"/>
            <a:ext cx="8741531" cy="3486151"/>
          </a:xfrm>
        </p:spPr>
        <p:txBody>
          <a:bodyPr>
            <a:noAutofit/>
          </a:bodyPr>
          <a:lstStyle/>
          <a:p>
            <a:pPr>
              <a:lnSpc>
                <a:spcPct val="120000"/>
              </a:lnSpc>
            </a:pPr>
            <a:r>
              <a:rPr lang="en-US" sz="2400" dirty="0"/>
              <a:t>A Brief History of our </a:t>
            </a:r>
            <a:r>
              <a:rPr lang="en-US" sz="2400" dirty="0" err="1"/>
              <a:t>Computation+Journalism</a:t>
            </a:r>
            <a:r>
              <a:rPr lang="en-US" sz="2400" dirty="0"/>
              <a:t>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endParaRPr lang="en-US" sz="2400" b="0" dirty="0">
              <a:solidFill>
                <a:schemeClr val="tx1"/>
              </a:solidFill>
            </a:endParaRPr>
          </a:p>
          <a:p>
            <a:pPr lvl="1">
              <a:lnSpc>
                <a:spcPct val="120000"/>
              </a:lnSpc>
            </a:pPr>
            <a:r>
              <a:rPr lang="en-US" sz="2400" b="0" dirty="0">
                <a:solidFill>
                  <a:schemeClr val="tx1"/>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endParaRPr lang="en-US" sz="2400" dirty="0"/>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a:t>
            </a:fld>
            <a:endParaRPr lang="en-US"/>
          </a:p>
        </p:txBody>
      </p:sp>
    </p:spTree>
    <p:extLst>
      <p:ext uri="{BB962C8B-B14F-4D97-AF65-F5344CB8AC3E}">
        <p14:creationId xmlns:p14="http://schemas.microsoft.com/office/powerpoint/2010/main" val="240859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49"/>
            <a:ext cx="8363938" cy="3368163"/>
          </a:xfrm>
        </p:spPr>
        <p:txBody>
          <a:bodyPr>
            <a:no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An extension of FrameNet </a:t>
            </a:r>
            <a:r>
              <a:rPr lang="da-DK" sz="2000" b="0" dirty="0">
                <a:solidFill>
                  <a:schemeClr val="tx1"/>
                </a:solidFill>
              </a:rPr>
              <a:t>(Baker et. al., 1998)</a:t>
            </a:r>
            <a:r>
              <a:rPr lang="en-US" sz="2000" b="0" dirty="0">
                <a:solidFill>
                  <a:schemeClr val="tx1"/>
                </a:solidFill>
              </a:rPr>
              <a:t> for structured and semantic modeling of factual claims. </a:t>
            </a:r>
          </a:p>
          <a:p>
            <a:pPr marL="0" indent="0" algn="just">
              <a:lnSpc>
                <a:spcPct val="100000"/>
              </a:lnSpc>
              <a:spcBef>
                <a:spcPts val="200"/>
              </a:spcBef>
              <a:spcAft>
                <a:spcPts val="200"/>
              </a:spcAft>
              <a:buClr>
                <a:srgbClr val="C00000"/>
              </a:buClr>
              <a:buNone/>
            </a:pP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ea typeface="Arial" charset="0"/>
                <a:cs typeface="Arial" charset="0"/>
              </a:rPr>
              <a:t>Capture various aspects of a factual claim: domain and topic, entities involved and their relationships, quantities, comparisons, aggregate structures ... </a:t>
            </a:r>
          </a:p>
          <a:p>
            <a:pPr marL="0" indent="0" algn="just">
              <a:lnSpc>
                <a:spcPct val="100000"/>
              </a:lnSpc>
              <a:spcBef>
                <a:spcPts val="200"/>
              </a:spcBef>
              <a:spcAft>
                <a:spcPts val="200"/>
              </a:spcAft>
              <a:buClr>
                <a:srgbClr val="C00000"/>
              </a:buClr>
              <a:buNone/>
            </a:pPr>
            <a:endParaRPr lang="en-US" sz="2000" b="0" dirty="0">
              <a:solidFill>
                <a:schemeClr val="tx1"/>
              </a:solidFill>
              <a:ea typeface="Arial" charset="0"/>
              <a:cs typeface="Arial" charset="0"/>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Useful for various steps in automating fact-checking: detecting factual claims, matching claims with fact-checks, translating claims to structured queries, ... </a:t>
            </a:r>
            <a:endParaRPr lang="en-US" sz="2000" b="0" dirty="0">
              <a:solidFill>
                <a:schemeClr val="tx1"/>
              </a:solidFill>
              <a:ea typeface="Arial" charset="0"/>
              <a:cs typeface="Arial" charset="0"/>
            </a:endParaRP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Modeling Factual Claims</a:t>
            </a:r>
            <a:endParaRPr lang="en-US" dirty="0"/>
          </a:p>
        </p:txBody>
      </p:sp>
      <p:sp>
        <p:nvSpPr>
          <p:cNvPr id="4" name="Slide Number Placeholder 3"/>
          <p:cNvSpPr>
            <a:spLocks noGrp="1"/>
          </p:cNvSpPr>
          <p:nvPr>
            <p:ph type="sldNum" sz="quarter" idx="10"/>
          </p:nvPr>
        </p:nvSpPr>
        <p:spPr/>
        <p:txBody>
          <a:bodyPr/>
          <a:lstStyle/>
          <a:p>
            <a:fld id="{FC2EED17-1836-6142-A4B1-ABB9C7C22E41}" type="slidenum">
              <a:rPr lang="en-US" smtClean="0"/>
              <a:pPr/>
              <a:t>40</a:t>
            </a:fld>
            <a:endParaRPr lang="en-US"/>
          </a:p>
        </p:txBody>
      </p:sp>
    </p:spTree>
    <p:extLst>
      <p:ext uri="{BB962C8B-B14F-4D97-AF65-F5344CB8AC3E}">
        <p14:creationId xmlns:p14="http://schemas.microsoft.com/office/powerpoint/2010/main" val="343832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41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5" y="42239"/>
            <a:ext cx="7243833" cy="5009754"/>
          </a:xfrm>
          <a:prstGeom prst="rect">
            <a:avLst/>
          </a:prstGeom>
        </p:spPr>
      </p:pic>
      <p:sp>
        <p:nvSpPr>
          <p:cNvPr id="6" name="Rectangle 5"/>
          <p:cNvSpPr/>
          <p:nvPr/>
        </p:nvSpPr>
        <p:spPr>
          <a:xfrm>
            <a:off x="7232605" y="869506"/>
            <a:ext cx="1869830" cy="1077218"/>
          </a:xfrm>
          <a:prstGeom prst="rect">
            <a:avLst/>
          </a:prstGeom>
        </p:spPr>
        <p:txBody>
          <a:bodyPr wrap="square">
            <a:spAutoFit/>
          </a:bodyPr>
          <a:lstStyle/>
          <a:p>
            <a:pPr algn="just"/>
            <a:r>
              <a:rPr lang="en-US" sz="1600" b="1" dirty="0">
                <a:solidFill>
                  <a:srgbClr val="C00000"/>
                </a:solidFill>
                <a:latin typeface="Open Sans" charset="0"/>
                <a:ea typeface="Arial" charset="0"/>
                <a:cs typeface="Arial" charset="0"/>
              </a:rPr>
              <a:t>Figure: </a:t>
            </a:r>
            <a:r>
              <a:rPr lang="en-US" sz="1600" i="1" dirty="0">
                <a:latin typeface="Open Sans" charset="0"/>
                <a:ea typeface="Arial" charset="0"/>
                <a:cs typeface="Arial" charset="0"/>
              </a:rPr>
              <a:t>Vote</a:t>
            </a:r>
            <a:r>
              <a:rPr lang="en-US" sz="1600" dirty="0">
                <a:latin typeface="Open Sans" charset="0"/>
                <a:ea typeface="Arial" charset="0"/>
                <a:cs typeface="Arial" charset="0"/>
              </a:rPr>
              <a:t> and </a:t>
            </a:r>
            <a:r>
              <a:rPr lang="en-US" sz="1600" i="1" dirty="0">
                <a:latin typeface="Open Sans" charset="0"/>
                <a:ea typeface="Arial" charset="0"/>
                <a:cs typeface="Arial" charset="0"/>
              </a:rPr>
              <a:t>Occupy rank </a:t>
            </a:r>
            <a:r>
              <a:rPr lang="en-US" sz="1600" dirty="0">
                <a:latin typeface="Open Sans" charset="0"/>
                <a:ea typeface="Arial" charset="0"/>
                <a:cs typeface="Arial" charset="0"/>
              </a:rPr>
              <a:t>frames along with their </a:t>
            </a:r>
            <a:r>
              <a:rPr lang="en-US" sz="1600" i="1" dirty="0">
                <a:latin typeface="Open Sans" charset="0"/>
                <a:ea typeface="Arial" charset="0"/>
                <a:cs typeface="Arial" charset="0"/>
              </a:rPr>
              <a:t>LUs. </a:t>
            </a:r>
            <a:endParaRPr lang="en-US" sz="1600" dirty="0">
              <a:latin typeface="Open Sans" charset="0"/>
              <a:ea typeface="Arial" charset="0"/>
              <a:cs typeface="Arial" charset="0"/>
            </a:endParaRPr>
          </a:p>
        </p:txBody>
      </p:sp>
    </p:spTree>
    <p:extLst>
      <p:ext uri="{BB962C8B-B14F-4D97-AF65-F5344CB8AC3E}">
        <p14:creationId xmlns:p14="http://schemas.microsoft.com/office/powerpoint/2010/main" val="816112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42</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03" r="8718"/>
          <a:stretch/>
        </p:blipFill>
        <p:spPr>
          <a:xfrm>
            <a:off x="97760" y="49980"/>
            <a:ext cx="7324349" cy="4425579"/>
          </a:xfrm>
          <a:prstGeom prst="rect">
            <a:avLst/>
          </a:prstGeom>
        </p:spPr>
      </p:pic>
      <p:sp>
        <p:nvSpPr>
          <p:cNvPr id="6" name="Rectangle 5"/>
          <p:cNvSpPr/>
          <p:nvPr/>
        </p:nvSpPr>
        <p:spPr>
          <a:xfrm>
            <a:off x="7511309" y="3534727"/>
            <a:ext cx="1344674" cy="738664"/>
          </a:xfrm>
          <a:prstGeom prst="rect">
            <a:avLst/>
          </a:prstGeom>
        </p:spPr>
        <p:txBody>
          <a:bodyPr wrap="square">
            <a:spAutoFit/>
          </a:bodyPr>
          <a:lstStyle/>
          <a:p>
            <a:r>
              <a:rPr lang="en-US" sz="1400" dirty="0">
                <a:hlinkClick r:id="rId3"/>
              </a:rPr>
              <a:t>https://idir-server3.uta.edu/frameannotator/</a:t>
            </a:r>
            <a:r>
              <a:rPr lang="en-US" sz="1400" dirty="0"/>
              <a:t> </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9078" t="8205" r="9076" b="9026"/>
          <a:stretch/>
        </p:blipFill>
        <p:spPr>
          <a:xfrm>
            <a:off x="7580845" y="2262769"/>
            <a:ext cx="1205602" cy="1219199"/>
          </a:xfrm>
          <a:prstGeom prst="rect">
            <a:avLst/>
          </a:prstGeom>
        </p:spPr>
      </p:pic>
    </p:spTree>
    <p:extLst>
      <p:ext uri="{BB962C8B-B14F-4D97-AF65-F5344CB8AC3E}">
        <p14:creationId xmlns:p14="http://schemas.microsoft.com/office/powerpoint/2010/main" val="871127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2376697" y="1820055"/>
            <a:ext cx="4333262" cy="830997"/>
          </a:xfrm>
        </p:spPr>
        <p:txBody>
          <a:bodyPr>
            <a:normAutofit fontScale="90000"/>
          </a:bodyPr>
          <a:lstStyle/>
          <a:p>
            <a:r>
              <a:rPr lang="en-US" sz="6000" b="1" dirty="0">
                <a:solidFill>
                  <a:srgbClr val="C00000"/>
                </a:solidFill>
              </a:rPr>
              <a:t>ClaimPortal</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43</a:t>
            </a:fld>
            <a:endParaRPr lang="en-US"/>
          </a:p>
        </p:txBody>
      </p:sp>
      <p:sp>
        <p:nvSpPr>
          <p:cNvPr id="6" name="Title 1">
            <a:extLst>
              <a:ext uri="{FF2B5EF4-FFF2-40B4-BE49-F238E27FC236}">
                <a16:creationId xmlns:a16="http://schemas.microsoft.com/office/drawing/2014/main" id="{C9211B04-CB0F-5144-89E5-A6951460DA4B}"/>
              </a:ext>
            </a:extLst>
          </p:cNvPr>
          <p:cNvSpPr txBox="1">
            <a:spLocks/>
          </p:cNvSpPr>
          <p:nvPr/>
        </p:nvSpPr>
        <p:spPr>
          <a:xfrm>
            <a:off x="428650" y="2960304"/>
            <a:ext cx="8332595" cy="1124697"/>
          </a:xfrm>
          <a:prstGeom prst="rect">
            <a:avLst/>
          </a:prstGeom>
        </p:spPr>
        <p:txBody>
          <a:bodyPr vert="horz" lIns="91440" tIns="45720" rIns="91440" bIns="45720" rtlCol="0" anchor="ctr">
            <a:normAutofit fontScale="97500"/>
          </a:bodyPr>
          <a:lstStyle>
            <a:lvl1pPr algn="ctr" defTabSz="349883" rtl="0" eaLnBrk="1" latinLnBrk="0" hangingPunct="1">
              <a:spcBef>
                <a:spcPct val="0"/>
              </a:spcBef>
              <a:buNone/>
              <a:defRPr sz="2448" b="1" kern="1200" spc="-51">
                <a:solidFill>
                  <a:srgbClr val="13409F"/>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200"/>
              </a:spcBef>
              <a:spcAft>
                <a:spcPts val="200"/>
              </a:spcAft>
            </a:pPr>
            <a:r>
              <a:rPr lang="en-US" sz="2800" dirty="0"/>
              <a:t>Integrated Monitoring, Searching, Checking, and Analytics of Factual Claims on Twitter</a:t>
            </a:r>
          </a:p>
        </p:txBody>
      </p:sp>
    </p:spTree>
    <p:extLst>
      <p:ext uri="{BB962C8B-B14F-4D97-AF65-F5344CB8AC3E}">
        <p14:creationId xmlns:p14="http://schemas.microsoft.com/office/powerpoint/2010/main" val="1636593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C2EED17-1836-6142-A4B1-ABB9C7C22E41}" type="slidenum">
              <a:rPr lang="en-US" smtClean="0"/>
              <a:pPr/>
              <a:t>44</a:t>
            </a:fld>
            <a:endParaRPr lang="en-US"/>
          </a:p>
        </p:txBody>
      </p:sp>
      <p:pic>
        <p:nvPicPr>
          <p:cNvPr id="5" name="Screenshot 2019-02-12 at 8.51.04 PM.png" descr="Screenshot 2019-02-12 at 8.51.04 PM.png"/>
          <p:cNvPicPr>
            <a:picLocks noChangeAspect="1"/>
          </p:cNvPicPr>
          <p:nvPr/>
        </p:nvPicPr>
        <p:blipFill>
          <a:blip r:embed="rId2">
            <a:extLst/>
          </a:blip>
          <a:stretch>
            <a:fillRect/>
          </a:stretch>
        </p:blipFill>
        <p:spPr>
          <a:xfrm>
            <a:off x="88514" y="146282"/>
            <a:ext cx="7041629" cy="4274177"/>
          </a:xfrm>
          <a:prstGeom prst="rect">
            <a:avLst/>
          </a:prstGeom>
          <a:ln w="12700">
            <a:miter lim="400000"/>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078" t="8205" r="9692" b="10256"/>
          <a:stretch/>
        </p:blipFill>
        <p:spPr>
          <a:xfrm>
            <a:off x="7379142" y="2112951"/>
            <a:ext cx="1312985" cy="1317959"/>
          </a:xfrm>
          <a:prstGeom prst="rect">
            <a:avLst/>
          </a:prstGeom>
        </p:spPr>
      </p:pic>
      <p:sp>
        <p:nvSpPr>
          <p:cNvPr id="7" name="Rectangle 6"/>
          <p:cNvSpPr/>
          <p:nvPr/>
        </p:nvSpPr>
        <p:spPr>
          <a:xfrm>
            <a:off x="7228385" y="3530544"/>
            <a:ext cx="1915615" cy="954107"/>
          </a:xfrm>
          <a:prstGeom prst="rect">
            <a:avLst/>
          </a:prstGeom>
        </p:spPr>
        <p:txBody>
          <a:bodyPr wrap="square">
            <a:spAutoFit/>
          </a:bodyPr>
          <a:lstStyle/>
          <a:p>
            <a:r>
              <a:rPr lang="en-US" sz="1400" dirty="0">
                <a:hlinkClick r:id="rId4"/>
              </a:rPr>
              <a:t>https://idir-server3.uta.edu/claimportal/frontendv2/production/</a:t>
            </a:r>
            <a:r>
              <a:rPr lang="en-US" sz="1400" dirty="0"/>
              <a:t> </a:t>
            </a:r>
          </a:p>
        </p:txBody>
      </p:sp>
    </p:spTree>
    <p:extLst>
      <p:ext uri="{BB962C8B-B14F-4D97-AF65-F5344CB8AC3E}">
        <p14:creationId xmlns:p14="http://schemas.microsoft.com/office/powerpoint/2010/main" val="433013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120A02-4DA3-7147-8733-8217E397B66E}"/>
              </a:ext>
            </a:extLst>
          </p:cNvPr>
          <p:cNvSpPr>
            <a:spLocks noGrp="1"/>
          </p:cNvSpPr>
          <p:nvPr>
            <p:ph type="sldNum" sz="quarter" idx="11"/>
          </p:nvPr>
        </p:nvSpPr>
        <p:spPr/>
        <p:txBody>
          <a:bodyPr/>
          <a:lstStyle/>
          <a:p>
            <a:fld id="{FC2EED17-1836-6142-A4B1-ABB9C7C22E41}" type="slidenum">
              <a:rPr lang="en-US" smtClean="0"/>
              <a:pPr/>
              <a:t>45</a:t>
            </a:fld>
            <a:endParaRPr lang="en-US"/>
          </a:p>
        </p:txBody>
      </p:sp>
      <p:pic>
        <p:nvPicPr>
          <p:cNvPr id="5" name="Picture 4">
            <a:extLst>
              <a:ext uri="{FF2B5EF4-FFF2-40B4-BE49-F238E27FC236}">
                <a16:creationId xmlns:a16="http://schemas.microsoft.com/office/drawing/2014/main" id="{236643F3-AB27-3C48-8DDD-9ECBB6FA4793}"/>
              </a:ext>
            </a:extLst>
          </p:cNvPr>
          <p:cNvPicPr>
            <a:picLocks noChangeAspect="1"/>
          </p:cNvPicPr>
          <p:nvPr/>
        </p:nvPicPr>
        <p:blipFill>
          <a:blip r:embed="rId2"/>
          <a:stretch>
            <a:fillRect/>
          </a:stretch>
        </p:blipFill>
        <p:spPr>
          <a:xfrm>
            <a:off x="0" y="783112"/>
            <a:ext cx="9144000" cy="3577275"/>
          </a:xfrm>
          <a:prstGeom prst="rect">
            <a:avLst/>
          </a:prstGeom>
        </p:spPr>
      </p:pic>
    </p:spTree>
    <p:extLst>
      <p:ext uri="{BB962C8B-B14F-4D97-AF65-F5344CB8AC3E}">
        <p14:creationId xmlns:p14="http://schemas.microsoft.com/office/powerpoint/2010/main" val="358876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4CD7E6-C6A1-D14D-8080-CFE4400175CC}"/>
              </a:ext>
            </a:extLst>
          </p:cNvPr>
          <p:cNvSpPr>
            <a:spLocks noGrp="1"/>
          </p:cNvSpPr>
          <p:nvPr>
            <p:ph type="sldNum" sz="quarter" idx="11"/>
          </p:nvPr>
        </p:nvSpPr>
        <p:spPr/>
        <p:txBody>
          <a:bodyPr/>
          <a:lstStyle/>
          <a:p>
            <a:fld id="{FC2EED17-1836-6142-A4B1-ABB9C7C22E41}" type="slidenum">
              <a:rPr lang="en-US" smtClean="0"/>
              <a:pPr/>
              <a:t>46</a:t>
            </a:fld>
            <a:endParaRPr lang="en-US"/>
          </a:p>
        </p:txBody>
      </p:sp>
      <p:pic>
        <p:nvPicPr>
          <p:cNvPr id="5" name="Picture 4">
            <a:extLst>
              <a:ext uri="{FF2B5EF4-FFF2-40B4-BE49-F238E27FC236}">
                <a16:creationId xmlns:a16="http://schemas.microsoft.com/office/drawing/2014/main" id="{F35E426A-5B3B-4E41-B0D3-0B7EC3DD9C78}"/>
              </a:ext>
            </a:extLst>
          </p:cNvPr>
          <p:cNvPicPr>
            <a:picLocks noChangeAspect="1"/>
          </p:cNvPicPr>
          <p:nvPr/>
        </p:nvPicPr>
        <p:blipFill>
          <a:blip r:embed="rId2"/>
          <a:stretch>
            <a:fillRect/>
          </a:stretch>
        </p:blipFill>
        <p:spPr>
          <a:xfrm>
            <a:off x="594518" y="0"/>
            <a:ext cx="7361813" cy="4426121"/>
          </a:xfrm>
          <a:prstGeom prst="rect">
            <a:avLst/>
          </a:prstGeom>
        </p:spPr>
      </p:pic>
    </p:spTree>
    <p:extLst>
      <p:ext uri="{BB962C8B-B14F-4D97-AF65-F5344CB8AC3E}">
        <p14:creationId xmlns:p14="http://schemas.microsoft.com/office/powerpoint/2010/main" val="3603938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Autofit/>
          </a:bodyPr>
          <a:lstStyle/>
          <a:p>
            <a:r>
              <a:rPr lang="en-US" sz="5400" b="1" dirty="0">
                <a:solidFill>
                  <a:srgbClr val="C00000"/>
                </a:solidFill>
              </a:rPr>
              <a:t>Claim Matching</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47</a:t>
            </a:fld>
            <a:endParaRPr lang="en-US"/>
          </a:p>
        </p:txBody>
      </p:sp>
      <p:sp>
        <p:nvSpPr>
          <p:cNvPr id="5" name="Thought Bubble: Cloud 1">
            <a:extLst>
              <a:ext uri="{FF2B5EF4-FFF2-40B4-BE49-F238E27FC236}">
                <a16:creationId xmlns:a16="http://schemas.microsoft.com/office/drawing/2014/main" id="{6F827361-62A7-9445-BC11-6A54CB75CA77}"/>
              </a:ext>
            </a:extLst>
          </p:cNvPr>
          <p:cNvSpPr/>
          <p:nvPr/>
        </p:nvSpPr>
        <p:spPr>
          <a:xfrm>
            <a:off x="1175600" y="933592"/>
            <a:ext cx="4580260" cy="2226398"/>
          </a:xfrm>
          <a:prstGeom prst="cloudCallout">
            <a:avLst>
              <a:gd name="adj1" fmla="val 49021"/>
              <a:gd name="adj2" fmla="val 438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Helvetica-Light"/>
              </a:rPr>
              <a:t>Does </a:t>
            </a:r>
          </a:p>
          <a:p>
            <a:pPr algn="ctr"/>
            <a:r>
              <a:rPr lang="en-US" sz="2400" dirty="0">
                <a:latin typeface="Helvetica-Light"/>
              </a:rPr>
              <a:t>Textual Entailment </a:t>
            </a:r>
            <a:br>
              <a:rPr lang="en-US" sz="2400" dirty="0">
                <a:latin typeface="Helvetica-Light"/>
              </a:rPr>
            </a:br>
            <a:r>
              <a:rPr lang="en-US" sz="2400" dirty="0">
                <a:latin typeface="Helvetica-Light"/>
              </a:rPr>
              <a:t>help</a:t>
            </a:r>
            <a:br>
              <a:rPr lang="en-US" sz="2400" dirty="0">
                <a:latin typeface="Helvetica-Light"/>
              </a:rPr>
            </a:br>
            <a:r>
              <a:rPr lang="en-US" sz="2400" dirty="0">
                <a:latin typeface="Helvetica-Light"/>
              </a:rPr>
              <a:t>Claim Matching?</a:t>
            </a:r>
          </a:p>
        </p:txBody>
      </p:sp>
      <p:pic>
        <p:nvPicPr>
          <p:cNvPr id="6" name="Picture 5" descr="Related image">
            <a:extLst>
              <a:ext uri="{FF2B5EF4-FFF2-40B4-BE49-F238E27FC236}">
                <a16:creationId xmlns:a16="http://schemas.microsoft.com/office/drawing/2014/main" id="{1540709B-9A3B-C34E-B7EA-643D29994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812" y="2188071"/>
            <a:ext cx="2147596" cy="2451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78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84083" y="1085849"/>
            <a:ext cx="9018352"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b="1" dirty="0" err="1">
                <a:solidFill>
                  <a:srgbClr val="C00000"/>
                </a:solidFill>
              </a:rPr>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48</a:t>
            </a:fld>
            <a:endParaRPr lang="en-US" dirty="0"/>
          </a:p>
        </p:txBody>
      </p:sp>
    </p:spTree>
    <p:extLst>
      <p:ext uri="{BB962C8B-B14F-4D97-AF65-F5344CB8AC3E}">
        <p14:creationId xmlns:p14="http://schemas.microsoft.com/office/powerpoint/2010/main" val="200576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8F74423-1499-1840-8646-89FE1277E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1" y="0"/>
            <a:ext cx="5575947" cy="5143500"/>
          </a:xfrm>
          <a:prstGeom prst="rect">
            <a:avLst/>
          </a:prstGeom>
        </p:spPr>
      </p:pic>
    </p:spTree>
    <p:extLst>
      <p:ext uri="{BB962C8B-B14F-4D97-AF65-F5344CB8AC3E}">
        <p14:creationId xmlns:p14="http://schemas.microsoft.com/office/powerpoint/2010/main" val="37615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52231"/>
            <a:ext cx="8229600" cy="892097"/>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pic>
        <p:nvPicPr>
          <p:cNvPr id="1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F25CD0-0394-FA41-A9D0-1B7DCE1F4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9" y="3087149"/>
            <a:ext cx="2859987" cy="1905001"/>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a:extLst>
              <a:ext uri="{FF2B5EF4-FFF2-40B4-BE49-F238E27FC236}">
                <a16:creationId xmlns:a16="http://schemas.microsoft.com/office/drawing/2014/main" id="{97FC18DD-3C71-A948-B874-4C08D2579E0D}"/>
              </a:ext>
            </a:extLst>
          </p:cNvPr>
          <p:cNvSpPr/>
          <p:nvPr/>
        </p:nvSpPr>
        <p:spPr bwMode="auto">
          <a:xfrm>
            <a:off x="42767" y="948256"/>
            <a:ext cx="7366218" cy="2071580"/>
          </a:xfrm>
          <a:prstGeom prst="cloudCallout">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DED00417-011A-9B42-8D86-6E192E649B26}"/>
              </a:ext>
            </a:extLst>
          </p:cNvPr>
          <p:cNvSpPr/>
          <p:nvPr/>
        </p:nvSpPr>
        <p:spPr>
          <a:xfrm>
            <a:off x="750037" y="1203313"/>
            <a:ext cx="6107375" cy="1569660"/>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20" name="Picture 12" descr="http://www.etoro.com/blog/wp-content/uploads/2013/05/FAQ-question.jpg">
            <a:extLst>
              <a:ext uri="{FF2B5EF4-FFF2-40B4-BE49-F238E27FC236}">
                <a16:creationId xmlns:a16="http://schemas.microsoft.com/office/drawing/2014/main" id="{2CB9CAEB-F3B0-B74A-AFF8-E94969D16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6" y="3008764"/>
            <a:ext cx="1787527" cy="127659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E40ED1-1C27-C246-A029-B44F9DA876CF}"/>
              </a:ext>
            </a:extLst>
          </p:cNvPr>
          <p:cNvSpPr/>
          <p:nvPr/>
        </p:nvSpPr>
        <p:spPr>
          <a:xfrm>
            <a:off x="4199766" y="4388871"/>
            <a:ext cx="4853579" cy="461665"/>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22" name="Rectangle 21">
            <a:extLst>
              <a:ext uri="{FF2B5EF4-FFF2-40B4-BE49-F238E27FC236}">
                <a16:creationId xmlns:a16="http://schemas.microsoft.com/office/drawing/2014/main" id="{97CD278D-46AC-9E40-914B-68B2C609FA90}"/>
              </a:ext>
            </a:extLst>
          </p:cNvPr>
          <p:cNvSpPr/>
          <p:nvPr/>
        </p:nvSpPr>
        <p:spPr>
          <a:xfrm>
            <a:off x="7883710" y="948256"/>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spTree>
    <p:extLst>
      <p:ext uri="{BB962C8B-B14F-4D97-AF65-F5344CB8AC3E}">
        <p14:creationId xmlns:p14="http://schemas.microsoft.com/office/powerpoint/2010/main" val="3022743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96E9D-08AA-B745-90D8-3A01F62C5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9" y="0"/>
            <a:ext cx="5575947" cy="5143500"/>
          </a:xfrm>
          <a:prstGeom prst="rect">
            <a:avLst/>
          </a:prstGeom>
        </p:spPr>
      </p:pic>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5BDC76C0-F361-1D45-A58B-B3D948443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 y="3925913"/>
            <a:ext cx="9144000" cy="1217587"/>
          </a:xfrm>
          <a:prstGeom prst="rect">
            <a:avLst/>
          </a:prstGeom>
        </p:spPr>
      </p:pic>
    </p:spTree>
    <p:extLst>
      <p:ext uri="{BB962C8B-B14F-4D97-AF65-F5344CB8AC3E}">
        <p14:creationId xmlns:p14="http://schemas.microsoft.com/office/powerpoint/2010/main" val="346861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96E9D-08AA-B745-90D8-3A01F62C5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9" y="0"/>
            <a:ext cx="5575947" cy="5143500"/>
          </a:xfrm>
          <a:prstGeom prst="rect">
            <a:avLst/>
          </a:prstGeom>
        </p:spPr>
      </p:pic>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5BDC76C0-F361-1D45-A58B-B3D948443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 y="3925913"/>
            <a:ext cx="9144000" cy="1217587"/>
          </a:xfrm>
          <a:prstGeom prst="rect">
            <a:avLst/>
          </a:prstGeom>
        </p:spPr>
      </p:pic>
      <p:pic>
        <p:nvPicPr>
          <p:cNvPr id="5" name="Picture 4">
            <a:extLst>
              <a:ext uri="{FF2B5EF4-FFF2-40B4-BE49-F238E27FC236}">
                <a16:creationId xmlns:a16="http://schemas.microsoft.com/office/drawing/2014/main" id="{996ED5D0-F38C-4A46-9E3C-8BDBE2258F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2903" y="498355"/>
            <a:ext cx="4832552" cy="3278701"/>
          </a:xfrm>
          <a:prstGeom prst="rect">
            <a:avLst/>
          </a:prstGeom>
        </p:spPr>
      </p:pic>
      <p:pic>
        <p:nvPicPr>
          <p:cNvPr id="6" name="Picture 5">
            <a:extLst>
              <a:ext uri="{FF2B5EF4-FFF2-40B4-BE49-F238E27FC236}">
                <a16:creationId xmlns:a16="http://schemas.microsoft.com/office/drawing/2014/main" id="{94C5DEF6-F7C3-FE48-B544-1AA8E51C59A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5846" y="656689"/>
            <a:ext cx="1624536" cy="870845"/>
          </a:xfrm>
          <a:prstGeom prst="rect">
            <a:avLst/>
          </a:prstGeom>
        </p:spPr>
      </p:pic>
    </p:spTree>
    <p:extLst>
      <p:ext uri="{BB962C8B-B14F-4D97-AF65-F5344CB8AC3E}">
        <p14:creationId xmlns:p14="http://schemas.microsoft.com/office/powerpoint/2010/main" val="395755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26566" y="1458833"/>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5" name="Right Arrow 4"/>
          <p:cNvSpPr/>
          <p:nvPr/>
        </p:nvSpPr>
        <p:spPr bwMode="auto">
          <a:xfrm rot="5400000">
            <a:off x="7295340" y="328378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6" name="Title 1"/>
          <p:cNvSpPr txBox="1">
            <a:spLocks/>
          </p:cNvSpPr>
          <p:nvPr/>
        </p:nvSpPr>
        <p:spPr>
          <a:xfrm>
            <a:off x="5198807" y="863645"/>
            <a:ext cx="3563564" cy="33566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New tuple appended to database</a:t>
            </a:r>
          </a:p>
        </p:txBody>
      </p:sp>
      <p:sp>
        <p:nvSpPr>
          <p:cNvPr id="7" name="Title 1"/>
          <p:cNvSpPr txBox="1">
            <a:spLocks/>
          </p:cNvSpPr>
          <p:nvPr/>
        </p:nvSpPr>
        <p:spPr>
          <a:xfrm>
            <a:off x="6343131" y="3861205"/>
            <a:ext cx="2568095" cy="33566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Fact-finding algorithms</a:t>
            </a:r>
          </a:p>
        </p:txBody>
      </p:sp>
      <p:sp>
        <p:nvSpPr>
          <p:cNvPr id="9" name="Rectangle 8"/>
          <p:cNvSpPr/>
          <p:nvPr/>
        </p:nvSpPr>
        <p:spPr bwMode="auto">
          <a:xfrm>
            <a:off x="211455" y="3439466"/>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just" defTabSz="686047" rtl="0" eaLnBrk="1" fontAlgn="auto" latinLnBrk="0" hangingPunct="1">
              <a:lnSpc>
                <a:spcPct val="90000"/>
              </a:lnSpc>
              <a:spcBef>
                <a:spcPct val="0"/>
              </a:spcBef>
              <a:spcAft>
                <a:spcPts val="0"/>
              </a:spcAft>
              <a:buClrTx/>
              <a:buSzTx/>
              <a:buFontTx/>
              <a:buNone/>
              <a:tabLst>
                <a:tab pos="6400800" algn="l"/>
              </a:tabLst>
              <a:defRPr/>
            </a:pPr>
            <a:r>
              <a:rPr kumimoji="0" lang="en-US" sz="2000" b="0" i="0" u="none" strike="noStrike" kern="1200" cap="none" spc="-100" normalizeH="0" baseline="0" noProof="0" dirty="0">
                <a:ln w="3175">
                  <a:noFill/>
                </a:ln>
                <a:solidFill>
                  <a:srgbClr val="000000"/>
                </a:solidFill>
                <a:effectLst/>
                <a:uLnTx/>
                <a:uFillTx/>
                <a:latin typeface="Garamond" panose="02020404030301010803" pitchFamily="18" charset="0"/>
                <a:ea typeface="+mn-ea"/>
                <a:cs typeface="Times New Roman" pitchFamily="18" charset="0"/>
              </a:rPr>
              <a:t>Wesley had </a:t>
            </a:r>
            <a:r>
              <a:rPr kumimoji="0" lang="en-US" sz="2000" b="0" i="0" u="none" strike="noStrike" kern="1200" cap="none" spc="-100" normalizeH="0" baseline="0" noProof="0" dirty="0">
                <a:ln w="3175">
                  <a:noFill/>
                </a:ln>
                <a:solidFill>
                  <a:srgbClr val="910091"/>
                </a:solidFill>
                <a:effectLst/>
                <a:uLnTx/>
                <a:uFillTx/>
                <a:latin typeface="Garamond" panose="02020404030301010803" pitchFamily="18" charset="0"/>
                <a:ea typeface="+mn-ea"/>
                <a:cs typeface="Times New Roman" pitchFamily="18" charset="0"/>
              </a:rPr>
              <a:t>12 points, 13 assists and 5 rebounds </a:t>
            </a:r>
            <a:r>
              <a:rPr kumimoji="0" lang="en-US" sz="2000" b="0" i="0" u="none" strike="noStrike" kern="1200" cap="none" spc="-100" normalizeH="0" baseline="0" noProof="0" dirty="0">
                <a:ln w="3175">
                  <a:noFill/>
                </a:ln>
                <a:solidFill>
                  <a:srgbClr val="000000"/>
                </a:solidFill>
                <a:effectLst/>
                <a:uLnTx/>
                <a:uFillTx/>
                <a:latin typeface="Garamond" panose="02020404030301010803" pitchFamily="18" charset="0"/>
                <a:ea typeface="+mn-ea"/>
                <a:cs typeface="Times New Roman" pitchFamily="18" charset="0"/>
              </a:rPr>
              <a:t>on February 25, 1996 to become the first player with a 12/13/5 (points/assists/rebounds) in </a:t>
            </a:r>
            <a:r>
              <a:rPr kumimoji="0" lang="en-US" sz="2000" b="0" i="0" u="none" strike="noStrike" kern="1200" cap="none" spc="-100" normalizeH="0" baseline="0" noProof="0" dirty="0">
                <a:ln w="3175">
                  <a:noFill/>
                </a:ln>
                <a:solidFill>
                  <a:srgbClr val="910091"/>
                </a:solidFill>
                <a:effectLst/>
                <a:uLnTx/>
                <a:uFillTx/>
                <a:latin typeface="Garamond" panose="02020404030301010803" pitchFamily="18" charset="0"/>
                <a:ea typeface="+mn-ea"/>
                <a:cs typeface="Times New Roman" pitchFamily="18" charset="0"/>
              </a:rPr>
              <a:t>February. </a:t>
            </a:r>
          </a:p>
        </p:txBody>
      </p:sp>
      <p:sp>
        <p:nvSpPr>
          <p:cNvPr id="10" name="Right Arrow 9"/>
          <p:cNvSpPr/>
          <p:nvPr/>
        </p:nvSpPr>
        <p:spPr bwMode="auto">
          <a:xfrm flipH="1">
            <a:off x="5186187" y="3807272"/>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11" name="Title 1"/>
          <p:cNvSpPr txBox="1">
            <a:spLocks/>
          </p:cNvSpPr>
          <p:nvPr/>
        </p:nvSpPr>
        <p:spPr>
          <a:xfrm>
            <a:off x="190190" y="4475030"/>
            <a:ext cx="6029853" cy="3323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Number-based facts make news stories more engaging</a:t>
            </a:r>
          </a:p>
        </p:txBody>
      </p:sp>
      <p:pic>
        <p:nvPicPr>
          <p:cNvPr id="1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7633" y="145458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067633" y="262616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C00000"/>
              </a:solidFill>
              <a:effectLst/>
              <a:uLnTx/>
              <a:uFillTx/>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5964" y="1122975"/>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a:t>Exceptional Fact Finding</a:t>
            </a:r>
          </a:p>
        </p:txBody>
      </p:sp>
      <p:sp>
        <p:nvSpPr>
          <p:cNvPr id="18" name="Rectangle 17"/>
          <p:cNvSpPr/>
          <p:nvPr/>
        </p:nvSpPr>
        <p:spPr>
          <a:xfrm>
            <a:off x="23778" y="2111889"/>
            <a:ext cx="5066713" cy="830997"/>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Real-world event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(sports, transportation, crime, weather, finance, social media)</a:t>
            </a:r>
          </a:p>
        </p:txBody>
      </p:sp>
      <p:sp>
        <p:nvSpPr>
          <p:cNvPr id="16" name="Slide Number Placeholder 2"/>
          <p:cNvSpPr>
            <a:spLocks noGrp="1"/>
          </p:cNvSpPr>
          <p:nvPr>
            <p:ph type="sldNum" sz="quarter" idx="4294967295"/>
          </p:nvPr>
        </p:nvSpPr>
        <p:spPr>
          <a:xfrm>
            <a:off x="6993484"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26429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40" y="63798"/>
            <a:ext cx="7340395" cy="5064798"/>
          </a:xfrm>
          <a:prstGeom prst="rect">
            <a:avLst/>
          </a:prstGeom>
        </p:spPr>
      </p:pic>
      <p:sp>
        <p:nvSpPr>
          <p:cNvPr id="4" name="Title 1"/>
          <p:cNvSpPr txBox="1">
            <a:spLocks/>
          </p:cNvSpPr>
          <p:nvPr/>
        </p:nvSpPr>
        <p:spPr>
          <a:xfrm>
            <a:off x="4265206" y="-2877"/>
            <a:ext cx="4878794" cy="1071062"/>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err="1">
                <a:ln w="3175">
                  <a:noFill/>
                </a:ln>
                <a:solidFill>
                  <a:srgbClr val="0064B1"/>
                </a:solidFill>
                <a:effectLst/>
                <a:uLnTx/>
                <a:uFillTx/>
                <a:latin typeface="Garamond" panose="02020404030301010803" pitchFamily="18" charset="0"/>
                <a:ea typeface="+mn-ea"/>
                <a:cs typeface="Arial" charset="0"/>
              </a:rPr>
              <a:t>FactWatcher</a:t>
            </a:r>
            <a:r>
              <a:rPr kumimoji="0" lang="en-US" sz="3200" b="0" i="0" u="none" strike="noStrike" kern="1200" cap="none" spc="-100" normalizeH="0" baseline="0" noProof="0" dirty="0">
                <a:ln w="3175">
                  <a:noFill/>
                </a:ln>
                <a:solidFill>
                  <a:srgbClr val="F58026"/>
                </a:solidFill>
                <a:effectLst/>
                <a:uLnTx/>
                <a:uFillTx/>
                <a:latin typeface="Garamond" panose="02020404030301010803" pitchFamily="18" charset="0"/>
                <a:ea typeface="+mn-ea"/>
                <a:cs typeface="Arial" charset="0"/>
              </a:rPr>
              <a:t>           </a:t>
            </a:r>
          </a:p>
          <a:p>
            <a:pPr marL="0" marR="0" lvl="0" indent="0" algn="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0064B1"/>
                </a:solidFill>
                <a:effectLst/>
                <a:uLnTx/>
                <a:uFillTx/>
                <a:latin typeface="Garamond" panose="02020404030301010803" pitchFamily="18" charset="0"/>
                <a:ea typeface="+mn-ea"/>
                <a:cs typeface="Arial" charset="0"/>
              </a:rPr>
              <a:t>idir.uta.edu/</a:t>
            </a:r>
            <a:r>
              <a:rPr kumimoji="0" lang="en-US" sz="3200" b="1" i="0" u="none" strike="noStrike" kern="1200" cap="none" spc="-100" normalizeH="0" baseline="0" noProof="0" dirty="0" err="1">
                <a:ln w="3175">
                  <a:noFill/>
                </a:ln>
                <a:solidFill>
                  <a:srgbClr val="0064B1"/>
                </a:solidFill>
                <a:effectLst/>
                <a:uLnTx/>
                <a:uFillTx/>
                <a:latin typeface="Garamond" panose="02020404030301010803" pitchFamily="18" charset="0"/>
                <a:ea typeface="+mn-ea"/>
                <a:cs typeface="Arial" charset="0"/>
              </a:rPr>
              <a:t>factwatcher</a:t>
            </a:r>
            <a:endParaRPr kumimoji="0" lang="en-US" sz="3200" b="1" i="0" u="none" strike="noStrike" kern="1200" cap="none" spc="-100" normalizeH="0" baseline="0" noProof="0" dirty="0">
              <a:ln w="3175">
                <a:noFill/>
              </a:ln>
              <a:solidFill>
                <a:srgbClr val="0064B1"/>
              </a:solidFill>
              <a:effectLst/>
              <a:uLnTx/>
              <a:uFillTx/>
              <a:latin typeface="Garamond" panose="02020404030301010803" pitchFamily="18" charset="0"/>
              <a:ea typeface="+mn-ea"/>
              <a:cs typeface="Arial"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61129" y="1315252"/>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p:cNvSpPr txBox="1"/>
          <p:nvPr/>
        </p:nvSpPr>
        <p:spPr>
          <a:xfrm>
            <a:off x="7581906" y="2402986"/>
            <a:ext cx="1427122"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Excellent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Demo Award</a:t>
            </a:r>
          </a:p>
        </p:txBody>
      </p:sp>
      <p:sp>
        <p:nvSpPr>
          <p:cNvPr id="12" name="Slide Number Placeholder 3">
            <a:extLst>
              <a:ext uri="{FF2B5EF4-FFF2-40B4-BE49-F238E27FC236}">
                <a16:creationId xmlns:a16="http://schemas.microsoft.com/office/drawing/2014/main" id="{F470D4A3-743D-E74A-828B-709020BDE63D}"/>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62545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a:spLocks noGrp="1"/>
          </p:cNvSpPr>
          <p:nvPr>
            <p:ph type="body" sz="quarter" idx="10"/>
          </p:nvPr>
        </p:nvSpPr>
        <p:spPr>
          <a:xfrm>
            <a:off x="389435" y="1175544"/>
            <a:ext cx="8518818" cy="3693319"/>
          </a:xfrm>
        </p:spPr>
        <p:txBody>
          <a:bodyPr/>
          <a:lstStyle/>
          <a:p>
            <a:pPr marL="6350" lvl="5" indent="0">
              <a:buNone/>
            </a:pPr>
            <a:r>
              <a:rPr lang="en-US" sz="2000" b="1" dirty="0" err="1">
                <a:solidFill>
                  <a:schemeClr val="accent5">
                    <a:lumMod val="75000"/>
                  </a:schemeClr>
                </a:solidFill>
                <a:latin typeface="Garamond" panose="02020404030301010803" pitchFamily="18" charset="0"/>
              </a:rPr>
              <a:t>FactWatcher</a:t>
            </a:r>
            <a:r>
              <a:rPr lang="en-US" sz="2000" b="1" dirty="0">
                <a:solidFill>
                  <a:schemeClr val="accent5">
                    <a:lumMod val="75000"/>
                  </a:schemeClr>
                </a:solidFill>
                <a:latin typeface="Garamond" panose="02020404030301010803" pitchFamily="18" charset="0"/>
              </a:rPr>
              <a:t> [VLDB14 demo]</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[ICDE14] Situational Facts: </a:t>
            </a:r>
            <a:r>
              <a:rPr lang="en-US" sz="2000" dirty="0">
                <a:latin typeface="Garamond" charset="0"/>
                <a:ea typeface="Garamond" charset="0"/>
                <a:cs typeface="Garamond" charset="0"/>
              </a:rPr>
              <a:t>“No other player scored more pts and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against DAL than Jordan.”</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[KDD12] One-of-the-Few: </a:t>
            </a:r>
            <a:r>
              <a:rPr lang="en-US" sz="2000" dirty="0">
                <a:latin typeface="Garamond" charset="0"/>
                <a:ea typeface="Garamond" charset="0"/>
                <a:cs typeface="Garamond" charset="0"/>
              </a:rPr>
              <a:t>“Jordan scored 10 pts &amp; 10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Only 3 others had similar performance.”</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[KDD11] Prominent Streaks: </a:t>
            </a:r>
            <a:r>
              <a:rPr lang="en-US" sz="2000" dirty="0">
                <a:latin typeface="Garamond" charset="0"/>
                <a:ea typeface="Garamond" charset="0"/>
                <a:cs typeface="Garamond" charset="0"/>
              </a:rPr>
              <a:t>“The Nikkei 225 closed below 10000 for the 12th consecutive week, the longest such streak since June 2009.” </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[TKDD14] General Prominent Streaks: </a:t>
            </a:r>
            <a:r>
              <a:rPr lang="en-US" sz="2000" dirty="0">
                <a:latin typeface="Garamond" charset="0"/>
                <a:ea typeface="Garamond" charset="0"/>
                <a:cs typeface="Garamond" charset="0"/>
              </a:rPr>
              <a:t>“James has scored at least 20 points and handed out 10 or more assists in each of his last five games against the Hawks, the longest streak he has ever had against one team.”</a:t>
            </a:r>
          </a:p>
          <a:p>
            <a:pPr marL="6350" lvl="5" indent="0">
              <a:buNone/>
            </a:pPr>
            <a:r>
              <a:rPr lang="en-US" sz="2000" dirty="0">
                <a:solidFill>
                  <a:schemeClr val="accent5">
                    <a:lumMod val="75000"/>
                  </a:schemeClr>
                </a:solidFill>
                <a:latin typeface="Garamond" charset="0"/>
                <a:ea typeface="Garamond" charset="0"/>
                <a:cs typeface="Garamond" charset="0"/>
              </a:rPr>
              <a:t>Frequent Episode Mining [ICDE15]</a:t>
            </a:r>
          </a:p>
        </p:txBody>
      </p:sp>
      <p:sp>
        <p:nvSpPr>
          <p:cNvPr id="6" name="Slide Number Placeholder 3">
            <a:extLst>
              <a:ext uri="{FF2B5EF4-FFF2-40B4-BE49-F238E27FC236}">
                <a16:creationId xmlns:a16="http://schemas.microsoft.com/office/drawing/2014/main" id="{C38CA5E4-04C6-C74E-A619-8F535CF9090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itle 2">
            <a:extLst>
              <a:ext uri="{FF2B5EF4-FFF2-40B4-BE49-F238E27FC236}">
                <a16:creationId xmlns:a16="http://schemas.microsoft.com/office/drawing/2014/main" id="{CB63A6C1-8878-B143-A49D-842264613F57}"/>
              </a:ext>
            </a:extLst>
          </p:cNvPr>
          <p:cNvSpPr>
            <a:spLocks noGrp="1"/>
          </p:cNvSpPr>
          <p:nvPr>
            <p:ph type="title"/>
          </p:nvPr>
        </p:nvSpPr>
        <p:spPr>
          <a:xfrm>
            <a:off x="389436" y="171450"/>
            <a:ext cx="8363938" cy="671402"/>
          </a:xfrm>
        </p:spPr>
        <p:txBody>
          <a:bodyPr/>
          <a:lstStyle/>
          <a:p>
            <a:r>
              <a:rPr lang="en-US" dirty="0"/>
              <a:t>Fact-finding Algorithms</a:t>
            </a:r>
          </a:p>
        </p:txBody>
      </p:sp>
    </p:spTree>
    <p:extLst>
      <p:ext uri="{BB962C8B-B14F-4D97-AF65-F5344CB8AC3E}">
        <p14:creationId xmlns:p14="http://schemas.microsoft.com/office/powerpoint/2010/main" val="2564697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71402"/>
          </a:xfrm>
        </p:spPr>
        <p:txBody>
          <a:bodyPr/>
          <a:lstStyle/>
          <a:p>
            <a:r>
              <a:rPr lang="en-US" dirty="0"/>
              <a:t>Fact-finding Algorithms</a:t>
            </a:r>
          </a:p>
        </p:txBody>
      </p:sp>
      <p:sp>
        <p:nvSpPr>
          <p:cNvPr id="17" name="Rectangle 16"/>
          <p:cNvSpPr/>
          <p:nvPr/>
        </p:nvSpPr>
        <p:spPr>
          <a:xfrm>
            <a:off x="280644" y="935447"/>
            <a:ext cx="8222146" cy="1938992"/>
          </a:xfrm>
          <a:prstGeom prst="rect">
            <a:avLst/>
          </a:prstGeom>
        </p:spPr>
        <p:txBody>
          <a:bodyPr wrap="square">
            <a:spAutoFit/>
          </a:bodyPr>
          <a:lstStyle/>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Many interesting facts in the real-world can be modeled as various types of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points.</a:t>
            </a:r>
          </a:p>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The gist of fact-finding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is to efficiently, incrementally maintain skyline points over ever-changing data, while considering constraints such as selection conditions.</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3890" y="2881180"/>
            <a:ext cx="5090702" cy="202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546024" y="4886310"/>
            <a:ext cx="6206434"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Stephan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Börzsönyi</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Donald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Kossmann</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Konrad Stocker: The Skyline Operator. ICDE 2001: 421-430</a:t>
            </a:r>
          </a:p>
        </p:txBody>
      </p:sp>
      <p:sp>
        <p:nvSpPr>
          <p:cNvPr id="7" name="Slide Number Placeholder 3">
            <a:extLst>
              <a:ext uri="{FF2B5EF4-FFF2-40B4-BE49-F238E27FC236}">
                <a16:creationId xmlns:a16="http://schemas.microsoft.com/office/drawing/2014/main" id="{41FEB6E7-0D60-BA4E-A612-621EA2208C3C}"/>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526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87796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December 1992.”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Title 2">
            <a:extLst>
              <a:ext uri="{FF2B5EF4-FFF2-40B4-BE49-F238E27FC236}">
                <a16:creationId xmlns:a16="http://schemas.microsoft.com/office/drawing/2014/main" id="{9F7BC519-46D2-F145-97FC-5ED8925EE2AF}"/>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1897843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first Pacers player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with a 20/10/5 (points/rebounds/assists) game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against the Bulls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December 1992</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a:extLst>
              <a:ext uri="{FF2B5EF4-FFF2-40B4-BE49-F238E27FC236}">
                <a16:creationId xmlns:a16="http://schemas.microsoft.com/office/drawing/2014/main" id="{59F799ED-B743-1345-965E-1BE28DB00201}"/>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3293599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nvPr>
        </p:nvGraphicFramePr>
        <p:xfrm>
          <a:off x="464075" y="1431507"/>
          <a:ext cx="8229600" cy="194691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tblGrid>
              <a:tr h="278130">
                <a:tc>
                  <a:txBody>
                    <a:bodyPr/>
                    <a:lstStyle/>
                    <a:p>
                      <a:r>
                        <a:rPr lang="en-US" sz="1300" b="1" dirty="0">
                          <a:effectLst/>
                          <a:latin typeface="Times New Roman" pitchFamily="18" charset="0"/>
                          <a:cs typeface="Times New Roman" pitchFamily="18" charset="0"/>
                        </a:rPr>
                        <a:t>id</a:t>
                      </a:r>
                    </a:p>
                  </a:txBody>
                  <a:tcPr marT="34290" marB="34290"/>
                </a:tc>
                <a:tc>
                  <a:txBody>
                    <a:bodyPr/>
                    <a:lstStyle/>
                    <a:p>
                      <a:r>
                        <a:rPr lang="en-US" sz="1300" b="1" dirty="0">
                          <a:effectLst/>
                          <a:latin typeface="Times New Roman" pitchFamily="18" charset="0"/>
                          <a:cs typeface="Times New Roman" pitchFamily="18" charset="0"/>
                        </a:rPr>
                        <a:t>player</a:t>
                      </a:r>
                    </a:p>
                  </a:txBody>
                  <a:tcPr marT="34290" marB="34290"/>
                </a:tc>
                <a:tc>
                  <a:txBody>
                    <a:bodyPr/>
                    <a:lstStyle/>
                    <a:p>
                      <a:r>
                        <a:rPr lang="en-US" sz="1300" b="1" dirty="0">
                          <a:effectLst/>
                          <a:latin typeface="Times New Roman" pitchFamily="18" charset="0"/>
                          <a:cs typeface="Times New Roman" pitchFamily="18" charset="0"/>
                        </a:rPr>
                        <a:t>day</a:t>
                      </a:r>
                    </a:p>
                  </a:txBody>
                  <a:tcPr marT="34290" marB="34290"/>
                </a:tc>
                <a:tc>
                  <a:txBody>
                    <a:bodyPr/>
                    <a:lstStyle/>
                    <a:p>
                      <a:r>
                        <a:rPr lang="en-US" sz="1300" b="1" dirty="0">
                          <a:effectLst/>
                          <a:latin typeface="Times New Roman" pitchFamily="18" charset="0"/>
                          <a:cs typeface="Times New Roman" pitchFamily="18" charset="0"/>
                        </a:rPr>
                        <a:t>month</a:t>
                      </a:r>
                    </a:p>
                  </a:txBody>
                  <a:tcPr marT="34290" marB="34290"/>
                </a:tc>
                <a:tc>
                  <a:txBody>
                    <a:bodyPr/>
                    <a:lstStyle/>
                    <a:p>
                      <a:r>
                        <a:rPr lang="en-US" sz="1300" b="1" dirty="0">
                          <a:effectLst/>
                          <a:latin typeface="Times New Roman" pitchFamily="18" charset="0"/>
                          <a:cs typeface="Times New Roman" pitchFamily="18" charset="0"/>
                        </a:rPr>
                        <a:t>season</a:t>
                      </a:r>
                    </a:p>
                  </a:txBody>
                  <a:tcPr marT="34290" marB="34290"/>
                </a:tc>
                <a:tc>
                  <a:txBody>
                    <a:bodyPr/>
                    <a:lstStyle/>
                    <a:p>
                      <a:r>
                        <a:rPr lang="en-US" sz="1300" b="1" dirty="0">
                          <a:effectLst/>
                          <a:latin typeface="Times New Roman" pitchFamily="18" charset="0"/>
                          <a:cs typeface="Times New Roman" pitchFamily="18" charset="0"/>
                        </a:rPr>
                        <a:t>team</a:t>
                      </a:r>
                    </a:p>
                  </a:txBody>
                  <a:tcPr marT="34290" marB="34290"/>
                </a:tc>
                <a:tc>
                  <a:txBody>
                    <a:bodyPr/>
                    <a:lstStyle/>
                    <a:p>
                      <a:r>
                        <a:rPr lang="en-US" sz="1300" b="1" dirty="0" err="1">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extLst>
                  <a:ext uri="{0D108BD9-81ED-4DB2-BD59-A6C34878D82A}">
                    <a16:rowId xmlns:a16="http://schemas.microsoft.com/office/drawing/2014/main" val="10000"/>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1</a:t>
                      </a:r>
                    </a:p>
                  </a:txBody>
                  <a:tcPr marT="34290" marB="34290"/>
                </a:tc>
                <a:tc>
                  <a:txBody>
                    <a:bodyPr/>
                    <a:lstStyle/>
                    <a:p>
                      <a:r>
                        <a:rPr lang="en-US" sz="1300" dirty="0" err="1">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11</a:t>
                      </a:r>
                    </a:p>
                  </a:txBody>
                  <a:tcPr marT="34290" marB="34290"/>
                </a:tc>
                <a:tc>
                  <a:txBody>
                    <a:bodyPr/>
                    <a:lstStyle/>
                    <a:p>
                      <a:r>
                        <a:rPr lang="en-US" sz="1300" dirty="0">
                          <a:latin typeface="Times New Roman" pitchFamily="18" charset="0"/>
                          <a:cs typeface="Times New Roman" pitchFamily="18" charset="0"/>
                        </a:rPr>
                        <a:t>Feb.</a:t>
                      </a:r>
                    </a:p>
                  </a:txBody>
                  <a:tcPr marT="34290" marB="34290"/>
                </a:tc>
                <a:tc>
                  <a:txBody>
                    <a:bodyPr/>
                    <a:lstStyle/>
                    <a:p>
                      <a:r>
                        <a:rPr lang="en-US" sz="1300" dirty="0">
                          <a:latin typeface="Times New Roman" pitchFamily="18" charset="0"/>
                          <a:cs typeface="Times New Roman" pitchFamily="18" charset="0"/>
                        </a:rPr>
                        <a:t>1991-92</a:t>
                      </a:r>
                    </a:p>
                  </a:txBody>
                  <a:tcPr marT="34290" marB="34290"/>
                </a:tc>
                <a:tc>
                  <a:txBody>
                    <a:bodyPr/>
                    <a:lstStyle/>
                    <a:p>
                      <a:r>
                        <a:rPr lang="en-US" sz="1300" dirty="0">
                          <a:latin typeface="Times New Roman" pitchFamily="18" charset="0"/>
                          <a:cs typeface="Times New Roman" pitchFamily="18" charset="0"/>
                        </a:rPr>
                        <a:t>Hornets</a:t>
                      </a:r>
                    </a:p>
                  </a:txBody>
                  <a:tcPr marT="34290" marB="34290"/>
                </a:tc>
                <a:tc>
                  <a:txBody>
                    <a:bodyPr/>
                    <a:lstStyle/>
                    <a:p>
                      <a:r>
                        <a:rPr lang="en-US" sz="1300" dirty="0">
                          <a:latin typeface="Times New Roman" pitchFamily="18" charset="0"/>
                          <a:cs typeface="Times New Roman" pitchFamily="18" charset="0"/>
                        </a:rPr>
                        <a:t>Hawks</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12</a:t>
                      </a:r>
                    </a:p>
                  </a:txBody>
                  <a:tcPr marT="34290" marB="34290"/>
                </a:tc>
                <a:tc>
                  <a:txBody>
                    <a:bodyPr/>
                    <a:lstStyle/>
                    <a:p>
                      <a:r>
                        <a:rPr lang="en-US" sz="1300" dirty="0">
                          <a:latin typeface="Times New Roman" pitchFamily="18" charset="0"/>
                          <a:cs typeface="Times New Roman" pitchFamily="18" charset="0"/>
                        </a:rPr>
                        <a:t>5</a:t>
                      </a:r>
                    </a:p>
                  </a:txBody>
                  <a:tcPr marT="34290" marB="34290"/>
                </a:tc>
                <a:extLst>
                  <a:ext uri="{0D108BD9-81ED-4DB2-BD59-A6C34878D82A}">
                    <a16:rowId xmlns:a16="http://schemas.microsoft.com/office/drawing/2014/main" val="10001"/>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2</a:t>
                      </a:r>
                    </a:p>
                  </a:txBody>
                  <a:tcPr marT="34290" marB="34290"/>
                </a:tc>
                <a:tc>
                  <a:txBody>
                    <a:bodyPr/>
                    <a:lstStyle/>
                    <a:p>
                      <a:r>
                        <a:rPr lang="en-US" sz="1300" dirty="0" err="1">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1991-92</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2"/>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1993-94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3"/>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Nets</a:t>
                      </a:r>
                    </a:p>
                  </a:txBody>
                  <a:tcPr marT="34290" marB="34290"/>
                </a:tc>
                <a:tc>
                  <a:txBody>
                    <a:bodyPr/>
                    <a:lstStyle/>
                    <a:p>
                      <a:r>
                        <a:rPr lang="en-US" sz="1300" dirty="0">
                          <a:latin typeface="Times New Roman" pitchFamily="18" charset="0"/>
                          <a:cs typeface="Times New Roman" pitchFamily="18" charset="0"/>
                        </a:rPr>
                        <a:t>2</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2</a:t>
                      </a:r>
                    </a:p>
                  </a:txBody>
                  <a:tcPr marT="34290" marB="34290"/>
                </a:tc>
                <a:extLst>
                  <a:ext uri="{0D108BD9-81ED-4DB2-BD59-A6C34878D82A}">
                    <a16:rowId xmlns:a16="http://schemas.microsoft.com/office/drawing/2014/main" val="10004"/>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Timberwolves</a:t>
                      </a:r>
                    </a:p>
                  </a:txBody>
                  <a:tcPr marT="34290" marB="34290"/>
                </a:tc>
                <a:tc>
                  <a:txBody>
                    <a:bodyPr/>
                    <a:lstStyle/>
                    <a:p>
                      <a:r>
                        <a:rPr lang="en-US" sz="13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3</a:t>
                      </a:r>
                    </a:p>
                  </a:txBody>
                  <a:tcPr marT="34290" marB="34290"/>
                </a:tc>
                <a:extLst>
                  <a:ext uri="{0D108BD9-81ED-4DB2-BD59-A6C34878D82A}">
                    <a16:rowId xmlns:a16="http://schemas.microsoft.com/office/drawing/2014/main" val="10005"/>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6</a:t>
                      </a:r>
                    </a:p>
                  </a:txBody>
                  <a:tcPr marT="34290" marB="34290"/>
                </a:tc>
                <a:tc>
                  <a:txBody>
                    <a:bodyPr/>
                    <a:lstStyle/>
                    <a:p>
                      <a:r>
                        <a:rPr lang="en-US" sz="1300" dirty="0" err="1">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1995-96</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6"/>
                  </a:ext>
                </a:extLst>
              </a:tr>
            </a:tbl>
          </a:graphicData>
        </a:graphic>
      </p:graphicFrame>
      <p:sp>
        <p:nvSpPr>
          <p:cNvPr id="7" name="Rectangular Callout 6"/>
          <p:cNvSpPr/>
          <p:nvPr/>
        </p:nvSpPr>
        <p:spPr bwMode="auto">
          <a:xfrm>
            <a:off x="1948413" y="841075"/>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Dimension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D</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n</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0" name="Rectangular Callout 9"/>
          <p:cNvSpPr/>
          <p:nvPr/>
        </p:nvSpPr>
        <p:spPr bwMode="auto">
          <a:xfrm>
            <a:off x="5469524" y="841075"/>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Measure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M</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s</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1" name="Rectangle 10"/>
          <p:cNvSpPr/>
          <p:nvPr/>
        </p:nvSpPr>
        <p:spPr bwMode="auto">
          <a:xfrm>
            <a:off x="7033316" y="1392672"/>
            <a:ext cx="1746083"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Rectangle 11"/>
          <p:cNvSpPr/>
          <p:nvPr/>
        </p:nvSpPr>
        <p:spPr bwMode="auto">
          <a:xfrm>
            <a:off x="893980" y="1392672"/>
            <a:ext cx="605361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Title 2">
            <a:extLst>
              <a:ext uri="{FF2B5EF4-FFF2-40B4-BE49-F238E27FC236}">
                <a16:creationId xmlns:a16="http://schemas.microsoft.com/office/drawing/2014/main" id="{37AA1AB3-ED5B-9541-8CBD-828AE358BC4B}"/>
              </a:ext>
            </a:extLst>
          </p:cNvPr>
          <p:cNvSpPr>
            <a:spLocks noGrp="1"/>
          </p:cNvSpPr>
          <p:nvPr>
            <p:ph type="title"/>
          </p:nvPr>
        </p:nvSpPr>
        <p:spPr>
          <a:xfrm>
            <a:off x="389436" y="171450"/>
            <a:ext cx="8363938" cy="671402"/>
          </a:xfrm>
        </p:spPr>
        <p:txBody>
          <a:bodyPr/>
          <a:lstStyle/>
          <a:p>
            <a:r>
              <a:rPr lang="en-US" dirty="0"/>
              <a:t>Modeling Situational Facts</a:t>
            </a:r>
          </a:p>
        </p:txBody>
      </p:sp>
      <p:grpSp>
        <p:nvGrpSpPr>
          <p:cNvPr id="6" name="Group 5">
            <a:extLst>
              <a:ext uri="{FF2B5EF4-FFF2-40B4-BE49-F238E27FC236}">
                <a16:creationId xmlns:a16="http://schemas.microsoft.com/office/drawing/2014/main" id="{14A888B3-EF2A-9E4D-8F5A-9CE4FC5F5D43}"/>
              </a:ext>
            </a:extLst>
          </p:cNvPr>
          <p:cNvGrpSpPr/>
          <p:nvPr/>
        </p:nvGrpSpPr>
        <p:grpSpPr>
          <a:xfrm>
            <a:off x="5951590" y="3450072"/>
            <a:ext cx="2378092" cy="1659409"/>
            <a:chOff x="4827105" y="1637855"/>
            <a:chExt cx="3962400" cy="2682252"/>
          </a:xfrm>
        </p:grpSpPr>
        <p:sp>
          <p:nvSpPr>
            <p:cNvPr id="71" name="Oval 70">
              <a:extLst>
                <a:ext uri="{FF2B5EF4-FFF2-40B4-BE49-F238E27FC236}">
                  <a16:creationId xmlns:a16="http://schemas.microsoft.com/office/drawing/2014/main" id="{BB7D3EF1-948D-7544-92D5-FA18AE3A7F1C}"/>
                </a:ext>
              </a:extLst>
            </p:cNvPr>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2" name="Oval 71">
              <a:extLst>
                <a:ext uri="{FF2B5EF4-FFF2-40B4-BE49-F238E27FC236}">
                  <a16:creationId xmlns:a16="http://schemas.microsoft.com/office/drawing/2014/main" id="{D05A9C59-EC2E-0E43-ADD3-6E1CCE422E23}"/>
                </a:ext>
              </a:extLst>
            </p:cNvPr>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3" name="Oval 72">
              <a:extLst>
                <a:ext uri="{FF2B5EF4-FFF2-40B4-BE49-F238E27FC236}">
                  <a16:creationId xmlns:a16="http://schemas.microsoft.com/office/drawing/2014/main" id="{89CB317F-8DD1-DC43-98B2-1A4680AD14B5}"/>
                </a:ext>
              </a:extLst>
            </p:cNvPr>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4" name="Oval 73">
              <a:extLst>
                <a:ext uri="{FF2B5EF4-FFF2-40B4-BE49-F238E27FC236}">
                  <a16:creationId xmlns:a16="http://schemas.microsoft.com/office/drawing/2014/main" id="{535B169F-AE0F-9C47-B38E-40127B3D60B5}"/>
                </a:ext>
              </a:extLst>
            </p:cNvPr>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5" name="Oval 74">
              <a:extLst>
                <a:ext uri="{FF2B5EF4-FFF2-40B4-BE49-F238E27FC236}">
                  <a16:creationId xmlns:a16="http://schemas.microsoft.com/office/drawing/2014/main" id="{4290D9EE-9F41-5B4F-A8CB-7CA63A6F8980}"/>
                </a:ext>
              </a:extLst>
            </p:cNvPr>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6" name="Oval 75">
              <a:extLst>
                <a:ext uri="{FF2B5EF4-FFF2-40B4-BE49-F238E27FC236}">
                  <a16:creationId xmlns:a16="http://schemas.microsoft.com/office/drawing/2014/main" id="{76F66E4E-5DFB-2F4A-9596-A4044ADFE027}"/>
                </a:ext>
              </a:extLst>
            </p:cNvPr>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7" name="Oval 76">
              <a:extLst>
                <a:ext uri="{FF2B5EF4-FFF2-40B4-BE49-F238E27FC236}">
                  <a16:creationId xmlns:a16="http://schemas.microsoft.com/office/drawing/2014/main" id="{9D3F781B-4D7C-8440-913D-5BE89194CCB0}"/>
                </a:ext>
              </a:extLst>
            </p:cNvPr>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rPr>
                <a:t>Τ</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endParaRPr>
            </a:p>
          </p:txBody>
        </p:sp>
        <p:cxnSp>
          <p:nvCxnSpPr>
            <p:cNvPr id="78" name="Straight Arrow Connector 77">
              <a:extLst>
                <a:ext uri="{FF2B5EF4-FFF2-40B4-BE49-F238E27FC236}">
                  <a16:creationId xmlns:a16="http://schemas.microsoft.com/office/drawing/2014/main" id="{DE57E859-1E9B-4644-B7E4-7A5C6715B624}"/>
                </a:ext>
              </a:extLst>
            </p:cNvPr>
            <p:cNvCxnSpPr>
              <a:stCxn id="80" idx="0"/>
              <a:endCxn id="81"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0131ED95-117C-3A47-99D3-89FF485A676D}"/>
                </a:ext>
              </a:extLst>
            </p:cNvPr>
            <p:cNvCxnSpPr>
              <a:stCxn id="78" idx="0"/>
              <a:endCxn id="81"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628E520-6C00-B449-8B4C-6FAF362CA562}"/>
                </a:ext>
              </a:extLst>
            </p:cNvPr>
            <p:cNvCxnSpPr>
              <a:stCxn id="79" idx="0"/>
              <a:endCxn id="81"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1" name="Rectangle 80">
              <a:extLst>
                <a:ext uri="{FF2B5EF4-FFF2-40B4-BE49-F238E27FC236}">
                  <a16:creationId xmlns:a16="http://schemas.microsoft.com/office/drawing/2014/main" id="{21503D79-F11B-494C-B0FE-E5ACCB8C6827}"/>
                </a:ext>
              </a:extLst>
            </p:cNvPr>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p>
          </p:txBody>
        </p:sp>
        <p:cxnSp>
          <p:nvCxnSpPr>
            <p:cNvPr id="82" name="Straight Arrow Connector 81">
              <a:extLst>
                <a:ext uri="{FF2B5EF4-FFF2-40B4-BE49-F238E27FC236}">
                  <a16:creationId xmlns:a16="http://schemas.microsoft.com/office/drawing/2014/main" id="{550E34ED-C8E6-6A4D-A366-134E4F4BC760}"/>
                </a:ext>
              </a:extLst>
            </p:cNvPr>
            <p:cNvCxnSpPr>
              <a:stCxn id="78" idx="4"/>
              <a:endCxn id="75"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4864293D-8B73-3445-B94F-63CB34413BF6}"/>
                </a:ext>
              </a:extLst>
            </p:cNvPr>
            <p:cNvCxnSpPr>
              <a:stCxn id="79" idx="4"/>
              <a:endCxn id="75"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F27246BB-5279-B041-8B88-02EC78EFA436}"/>
                </a:ext>
              </a:extLst>
            </p:cNvPr>
            <p:cNvCxnSpPr>
              <a:endCxn id="76"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320355D0-3E48-5F4E-833F-DD68A70991B1}"/>
                </a:ext>
              </a:extLst>
            </p:cNvPr>
            <p:cNvCxnSpPr>
              <a:stCxn id="79" idx="4"/>
              <a:endCxn id="74"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1D558652-4C4E-F140-A0D5-1D056CEE3149}"/>
                </a:ext>
              </a:extLst>
            </p:cNvPr>
            <p:cNvCxnSpPr>
              <a:stCxn id="74" idx="0"/>
              <a:endCxn id="80"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873CA3B4-A15A-7F47-959E-C21DA394706D}"/>
                </a:ext>
              </a:extLst>
            </p:cNvPr>
            <p:cNvCxnSpPr>
              <a:stCxn id="76" idx="0"/>
              <a:endCxn id="80"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61345CE8-372C-E048-B57B-EC8022A26EFE}"/>
                </a:ext>
              </a:extLst>
            </p:cNvPr>
            <p:cNvCxnSpPr>
              <a:stCxn id="85" idx="0"/>
              <a:endCxn id="74"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C3DBDE60-C7F6-434C-8703-69FB8F4BB1A5}"/>
                </a:ext>
              </a:extLst>
            </p:cNvPr>
            <p:cNvCxnSpPr>
              <a:stCxn id="75" idx="4"/>
              <a:endCxn id="85"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A7BE9A23-9E19-C34B-8B22-16A644388BC9}"/>
                </a:ext>
              </a:extLst>
            </p:cNvPr>
            <p:cNvCxnSpPr>
              <a:stCxn id="76" idx="4"/>
              <a:endCxn id="85"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1" name="Straight Connector 90">
              <a:extLst>
                <a:ext uri="{FF2B5EF4-FFF2-40B4-BE49-F238E27FC236}">
                  <a16:creationId xmlns:a16="http://schemas.microsoft.com/office/drawing/2014/main" id="{1D8243E0-3777-E744-B46A-9E60D21947AA}"/>
                </a:ext>
              </a:extLst>
            </p:cNvPr>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7DF078-83A7-0A4A-A70C-3E90A2EF5C9D}"/>
                </a:ext>
              </a:extLst>
            </p:cNvPr>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7108C98-AD35-614C-9B56-8E8F448A6E8B}"/>
                </a:ext>
              </a:extLst>
            </p:cNvPr>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2CC400-08D9-9246-BB5E-84D3A86FB685}"/>
                </a:ext>
              </a:extLst>
            </p:cNvPr>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93E8D9-AE23-B245-964D-79B86FF571DC}"/>
                </a:ext>
              </a:extLst>
            </p:cNvPr>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426253E-BBA4-9B48-A1B9-51EC6A561E83}"/>
                </a:ext>
              </a:extLst>
            </p:cNvPr>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0594FBF-CA8D-4948-BEA9-0B8A639DD44A}"/>
                </a:ext>
              </a:extLst>
            </p:cNvPr>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1C8543-F33A-4F44-9A67-5F87CBA2BDB7}"/>
                </a:ext>
              </a:extLst>
            </p:cNvPr>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6A8E8AE7-2B73-5240-9EB6-6AAE759CEFA5}"/>
                </a:ext>
              </a:extLst>
            </p:cNvPr>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Garamond" panose="02020404030301010803" pitchFamily="18" charset="0"/>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A7C4E1-5FEF-4A48-BAFF-25748BDDBC21}"/>
              </a:ext>
            </a:extLst>
          </p:cNvPr>
          <p:cNvSpPr txBox="1"/>
          <p:nvPr/>
        </p:nvSpPr>
        <p:spPr>
          <a:xfrm>
            <a:off x="942446" y="3823357"/>
            <a:ext cx="4231766" cy="98488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maintenance + Data Cube/OLAP</a:t>
            </a:r>
          </a:p>
        </p:txBody>
      </p:sp>
    </p:spTree>
    <p:extLst>
      <p:ext uri="{BB962C8B-B14F-4D97-AF65-F5344CB8AC3E}">
        <p14:creationId xmlns:p14="http://schemas.microsoft.com/office/powerpoint/2010/main" val="75822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78677" y="1085849"/>
            <a:ext cx="8923758"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a:t>
            </a:r>
            <a:r>
              <a:rPr lang="en-US" sz="2400" b="1" dirty="0">
                <a:solidFill>
                  <a:srgbClr val="C00000"/>
                </a:solidFill>
              </a:rPr>
              <a:t>Maverick</a:t>
            </a:r>
            <a:r>
              <a:rPr lang="en-US" sz="2400" dirty="0"/>
              <a:t>)</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59</a:t>
            </a:fld>
            <a:endParaRPr lang="en-US" dirty="0"/>
          </a:p>
        </p:txBody>
      </p:sp>
    </p:spTree>
    <p:extLst>
      <p:ext uri="{BB962C8B-B14F-4D97-AF65-F5344CB8AC3E}">
        <p14:creationId xmlns:p14="http://schemas.microsoft.com/office/powerpoint/2010/main" val="3496212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sp>
        <p:nvSpPr>
          <p:cNvPr id="12" name="Rectangle 11">
            <a:extLst>
              <a:ext uri="{FF2B5EF4-FFF2-40B4-BE49-F238E27FC236}">
                <a16:creationId xmlns:a16="http://schemas.microsoft.com/office/drawing/2014/main" id="{B55E2494-C0B4-854B-8E6D-6F849BDC4FA0}"/>
              </a:ext>
            </a:extLst>
          </p:cNvPr>
          <p:cNvSpPr/>
          <p:nvPr/>
        </p:nvSpPr>
        <p:spPr>
          <a:xfrm>
            <a:off x="4462499" y="2537846"/>
            <a:ext cx="445060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This is </a:t>
            </a:r>
            <a:r>
              <a:rPr lang="en-US" sz="2000" b="1" dirty="0">
                <a:latin typeface="Open Sans" panose="020B0606030504020204" pitchFamily="34" charset="0"/>
                <a:ea typeface="Open Sans" panose="020B0606030504020204" pitchFamily="34" charset="0"/>
                <a:cs typeface="Open Sans" panose="020B0606030504020204" pitchFamily="34" charset="0"/>
              </a:rPr>
              <a:t>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Rectangle 2">
            <a:extLst>
              <a:ext uri="{FF2B5EF4-FFF2-40B4-BE49-F238E27FC236}">
                <a16:creationId xmlns:a16="http://schemas.microsoft.com/office/drawing/2014/main" id="{E215E5B4-E1A0-FE4A-BCF5-4AADA14DD6D9}"/>
              </a:ext>
            </a:extLst>
          </p:cNvPr>
          <p:cNvSpPr/>
          <p:nvPr/>
        </p:nvSpPr>
        <p:spPr>
          <a:xfrm>
            <a:off x="3425551" y="780488"/>
            <a:ext cx="5632479" cy="707886"/>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000" b="1" dirty="0">
                <a:latin typeface="Open Sans" panose="020B0606030504020204" pitchFamily="34" charset="0"/>
                <a:ea typeface="Open Sans" panose="020B0606030504020204" pitchFamily="34" charset="0"/>
                <a:cs typeface="Open Sans" panose="020B0606030504020204" pitchFamily="34" charset="0"/>
              </a:rPr>
              <a:t>Developing the Field of 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 Workshop, July 27-31, 2009</a:t>
            </a:r>
          </a:p>
        </p:txBody>
      </p:sp>
      <p:pic>
        <p:nvPicPr>
          <p:cNvPr id="15" name="Picture 5" descr="https://encrypted-tbn0.gstatic.com/images?q=tbn:ANd9GcQmacckEcQ-JgmhmqEvnzpmu7PXl_F0xmLbIDKK5ZSQ_rUFs1xvrw">
            <a:extLst>
              <a:ext uri="{FF2B5EF4-FFF2-40B4-BE49-F238E27FC236}">
                <a16:creationId xmlns:a16="http://schemas.microsoft.com/office/drawing/2014/main" id="{34B674AF-F9B1-7C43-859F-A0577942D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256" y="737890"/>
            <a:ext cx="835200" cy="835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4"/>
          <a:stretch>
            <a:fillRect/>
          </a:stretch>
        </p:blipFill>
        <p:spPr>
          <a:xfrm>
            <a:off x="125528" y="665217"/>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5"/>
          <a:stretch>
            <a:fillRect/>
          </a:stretch>
        </p:blipFill>
        <p:spPr>
          <a:xfrm>
            <a:off x="967738" y="689894"/>
            <a:ext cx="716702" cy="889073"/>
          </a:xfrm>
          <a:prstGeom prst="rect">
            <a:avLst/>
          </a:prstGeom>
        </p:spPr>
      </p:pic>
      <p:sp>
        <p:nvSpPr>
          <p:cNvPr id="18" name="Rectangle 17">
            <a:extLst>
              <a:ext uri="{FF2B5EF4-FFF2-40B4-BE49-F238E27FC236}">
                <a16:creationId xmlns:a16="http://schemas.microsoft.com/office/drawing/2014/main" id="{B9A3FCE2-048A-A34E-862D-F7CC8AF29694}"/>
              </a:ext>
            </a:extLst>
          </p:cNvPr>
          <p:cNvSpPr/>
          <p:nvPr/>
        </p:nvSpPr>
        <p:spPr>
          <a:xfrm>
            <a:off x="2071843" y="1885865"/>
            <a:ext cx="530229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Let’s work on this </a:t>
            </a:r>
            <a:r>
              <a:rPr lang="en-US" sz="2000" b="1" i="1" dirty="0">
                <a:latin typeface="Open Sans" panose="020B0606030504020204" pitchFamily="34" charset="0"/>
                <a:ea typeface="Open Sans" panose="020B0606030504020204" pitchFamily="34" charset="0"/>
                <a:cs typeface="Open Sans" panose="020B0606030504020204" pitchFamily="34" charset="0"/>
              </a:rPr>
              <a:t>fact-finding</a:t>
            </a:r>
            <a:r>
              <a:rPr lang="en-US" sz="2000" dirty="0">
                <a:latin typeface="Open Sans" panose="020B0606030504020204" pitchFamily="34" charset="0"/>
                <a:ea typeface="Open Sans" panose="020B0606030504020204" pitchFamily="34" charset="0"/>
                <a:cs typeface="Open Sans" panose="020B0606030504020204" pitchFamily="34" charset="0"/>
              </a:rPr>
              <a:t> problem.</a:t>
            </a:r>
          </a:p>
        </p:txBody>
      </p:sp>
      <p:pic>
        <p:nvPicPr>
          <p:cNvPr id="19" name="Picture 18">
            <a:extLst>
              <a:ext uri="{FF2B5EF4-FFF2-40B4-BE49-F238E27FC236}">
                <a16:creationId xmlns:a16="http://schemas.microsoft.com/office/drawing/2014/main" id="{A2936768-2A95-5641-B314-F08BC5B5D33B}"/>
              </a:ext>
            </a:extLst>
          </p:cNvPr>
          <p:cNvPicPr>
            <a:picLocks noChangeAspect="1"/>
          </p:cNvPicPr>
          <p:nvPr/>
        </p:nvPicPr>
        <p:blipFill>
          <a:blip r:embed="rId6"/>
          <a:stretch>
            <a:fillRect/>
          </a:stretch>
        </p:blipFill>
        <p:spPr>
          <a:xfrm>
            <a:off x="1019675" y="1868801"/>
            <a:ext cx="920746" cy="860227"/>
          </a:xfrm>
          <a:prstGeom prst="rect">
            <a:avLst/>
          </a:prstGeom>
        </p:spPr>
      </p:pic>
      <p:pic>
        <p:nvPicPr>
          <p:cNvPr id="20" name="Picture 3" descr="C:\home\clouds\Google Drive\Docs\UTA homepage\cli.jpg">
            <a:extLst>
              <a:ext uri="{FF2B5EF4-FFF2-40B4-BE49-F238E27FC236}">
                <a16:creationId xmlns:a16="http://schemas.microsoft.com/office/drawing/2014/main" id="{68ED9342-B400-DF41-9840-21D6C578A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28" y="1842921"/>
            <a:ext cx="762725" cy="886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encrypted-tbn0.gstatic.com/images?q=tbn:ANd9GcQmacckEcQ-JgmhmqEvnzpmu7PXl_F0xmLbIDKK5ZSQ_rUFs1xvrw">
            <a:extLst>
              <a:ext uri="{FF2B5EF4-FFF2-40B4-BE49-F238E27FC236}">
                <a16:creationId xmlns:a16="http://schemas.microsoft.com/office/drawing/2014/main" id="{CA3DA7C5-A92F-C34A-8C71-7EEEE56D4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601" y="2957110"/>
            <a:ext cx="809199" cy="8091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home\clouds\Google Drive\Docs\UTA homepage\cli.jpg">
            <a:extLst>
              <a:ext uri="{FF2B5EF4-FFF2-40B4-BE49-F238E27FC236}">
                <a16:creationId xmlns:a16="http://schemas.microsoft.com/office/drawing/2014/main" id="{07321372-0DB4-3040-9254-570E15647F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59" y="2899109"/>
            <a:ext cx="810049" cy="9410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tourschina.com/ChinaMap/bigimg/20070523-0000000344.jpg">
            <a:extLst>
              <a:ext uri="{FF2B5EF4-FFF2-40B4-BE49-F238E27FC236}">
                <a16:creationId xmlns:a16="http://schemas.microsoft.com/office/drawing/2014/main" id="{1CFC7651-F8DD-F545-8FDD-EF62D09D8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55" y="2874201"/>
            <a:ext cx="1599366" cy="12735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9" descr="HP Labs.png">
            <a:hlinkClick r:id="rId9"/>
            <a:extLst>
              <a:ext uri="{FF2B5EF4-FFF2-40B4-BE49-F238E27FC236}">
                <a16:creationId xmlns:a16="http://schemas.microsoft.com/office/drawing/2014/main" id="{0289BF1C-92CE-3A45-91B3-0330BADBE7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885" y="3426921"/>
            <a:ext cx="1377580" cy="41327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3316332-9582-314F-B976-3FE1607B8071}"/>
              </a:ext>
            </a:extLst>
          </p:cNvPr>
          <p:cNvSpPr/>
          <p:nvPr/>
        </p:nvSpPr>
        <p:spPr>
          <a:xfrm>
            <a:off x="4048752" y="3426921"/>
            <a:ext cx="2086464" cy="461665"/>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#@%&amp;!#!%</a:t>
            </a:r>
          </a:p>
        </p:txBody>
      </p:sp>
      <p:sp>
        <p:nvSpPr>
          <p:cNvPr id="22" name="Rectangle 21">
            <a:extLst>
              <a:ext uri="{FF2B5EF4-FFF2-40B4-BE49-F238E27FC236}">
                <a16:creationId xmlns:a16="http://schemas.microsoft.com/office/drawing/2014/main" id="{97CD278D-46AC-9E40-914B-68B2C609FA90}"/>
              </a:ext>
            </a:extLst>
          </p:cNvPr>
          <p:cNvSpPr/>
          <p:nvPr/>
        </p:nvSpPr>
        <p:spPr>
          <a:xfrm>
            <a:off x="1826186" y="3132309"/>
            <a:ext cx="1599366" cy="707886"/>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Summer 2010</a:t>
            </a:r>
          </a:p>
        </p:txBody>
      </p:sp>
      <p:pic>
        <p:nvPicPr>
          <p:cNvPr id="30" name="Picture 29">
            <a:extLst>
              <a:ext uri="{FF2B5EF4-FFF2-40B4-BE49-F238E27FC236}">
                <a16:creationId xmlns:a16="http://schemas.microsoft.com/office/drawing/2014/main" id="{68827A22-9FB9-354B-8585-8990B1AB3FE8}"/>
              </a:ext>
            </a:extLst>
          </p:cNvPr>
          <p:cNvPicPr>
            <a:picLocks noChangeAspect="1"/>
          </p:cNvPicPr>
          <p:nvPr/>
        </p:nvPicPr>
        <p:blipFill>
          <a:blip r:embed="rId4"/>
          <a:stretch>
            <a:fillRect/>
          </a:stretch>
        </p:blipFill>
        <p:spPr>
          <a:xfrm>
            <a:off x="224023" y="4145386"/>
            <a:ext cx="663343" cy="925710"/>
          </a:xfrm>
          <a:prstGeom prst="rect">
            <a:avLst/>
          </a:prstGeom>
        </p:spPr>
      </p:pic>
      <p:pic>
        <p:nvPicPr>
          <p:cNvPr id="31" name="Picture 30">
            <a:extLst>
              <a:ext uri="{FF2B5EF4-FFF2-40B4-BE49-F238E27FC236}">
                <a16:creationId xmlns:a16="http://schemas.microsoft.com/office/drawing/2014/main" id="{734EE8D5-B625-424A-80C5-8F7908B7C0D4}"/>
              </a:ext>
            </a:extLst>
          </p:cNvPr>
          <p:cNvPicPr>
            <a:picLocks noChangeAspect="1"/>
          </p:cNvPicPr>
          <p:nvPr/>
        </p:nvPicPr>
        <p:blipFill>
          <a:blip r:embed="rId5"/>
          <a:stretch>
            <a:fillRect/>
          </a:stretch>
        </p:blipFill>
        <p:spPr>
          <a:xfrm>
            <a:off x="1069024" y="4163704"/>
            <a:ext cx="716702" cy="889073"/>
          </a:xfrm>
          <a:prstGeom prst="rect">
            <a:avLst/>
          </a:prstGeom>
        </p:spPr>
      </p:pic>
      <p:pic>
        <p:nvPicPr>
          <p:cNvPr id="9" name="Picture 8">
            <a:extLst>
              <a:ext uri="{FF2B5EF4-FFF2-40B4-BE49-F238E27FC236}">
                <a16:creationId xmlns:a16="http://schemas.microsoft.com/office/drawing/2014/main" id="{5CC5D8CE-70BE-EF47-ACA9-209212A4967D}"/>
              </a:ext>
            </a:extLst>
          </p:cNvPr>
          <p:cNvPicPr>
            <a:picLocks noChangeAspect="1"/>
          </p:cNvPicPr>
          <p:nvPr/>
        </p:nvPicPr>
        <p:blipFill>
          <a:blip r:embed="rId11"/>
          <a:stretch>
            <a:fillRect/>
          </a:stretch>
        </p:blipFill>
        <p:spPr>
          <a:xfrm>
            <a:off x="2071843" y="4172593"/>
            <a:ext cx="3953819" cy="936596"/>
          </a:xfrm>
          <a:prstGeom prst="rect">
            <a:avLst/>
          </a:prstGeom>
        </p:spPr>
      </p:pic>
    </p:spTree>
    <p:extLst>
      <p:ext uri="{BB962C8B-B14F-4D97-AF65-F5344CB8AC3E}">
        <p14:creationId xmlns:p14="http://schemas.microsoft.com/office/powerpoint/2010/main" val="152593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txBox="1">
            <a:spLocks/>
          </p:cNvSpPr>
          <p:nvPr/>
        </p:nvSpPr>
        <p:spPr>
          <a:xfrm>
            <a:off x="160020" y="1799362"/>
            <a:ext cx="8869680" cy="1837112"/>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Maverick: Discovering Exceptional Facts </a:t>
            </a: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from Knowledge Graphs</a:t>
            </a:r>
          </a:p>
          <a:p>
            <a:pPr marL="0" marR="0" lvl="0" indent="0" algn="ctr" defTabSz="686047"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endParaRP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[SIGMOD18, VLDB18demo]</a:t>
            </a:r>
          </a:p>
        </p:txBody>
      </p:sp>
    </p:spTree>
    <p:extLst>
      <p:ext uri="{BB962C8B-B14F-4D97-AF65-F5344CB8AC3E}">
        <p14:creationId xmlns:p14="http://schemas.microsoft.com/office/powerpoint/2010/main" val="248676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27" name="Text Placeholder 2">
            <a:extLst>
              <a:ext uri="{FF2B5EF4-FFF2-40B4-BE49-F238E27FC236}">
                <a16:creationId xmlns:a16="http://schemas.microsoft.com/office/drawing/2014/main" id="{AC1CC68F-CB23-DC4D-8279-D826DC339DA6}"/>
              </a:ext>
            </a:extLst>
          </p:cNvPr>
          <p:cNvSpPr txBox="1">
            <a:spLocks/>
          </p:cNvSpPr>
          <p:nvPr/>
        </p:nvSpPr>
        <p:spPr>
          <a:xfrm>
            <a:off x="1709038"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followed Sidney Poitier as only the second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black</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to win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p>
        </p:txBody>
      </p:sp>
      <p:pic>
        <p:nvPicPr>
          <p:cNvPr id="28" name="Picture 4" descr="http://abcnews.go.com/assets/beta/assets/abcn_images/abc_logo_aluminum.png">
            <a:extLst>
              <a:ext uri="{FF2B5EF4-FFF2-40B4-BE49-F238E27FC236}">
                <a16:creationId xmlns:a16="http://schemas.microsoft.com/office/drawing/2014/main" id="{90AD2F21-2FE3-9B49-A397-24D75CDBB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Tree>
    <p:extLst>
      <p:ext uri="{BB962C8B-B14F-4D97-AF65-F5344CB8AC3E}">
        <p14:creationId xmlns:p14="http://schemas.microsoft.com/office/powerpoint/2010/main" val="105712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3" name="Text Placeholder 2"/>
          <p:cNvSpPr>
            <a:spLocks noGrp="1"/>
          </p:cNvSpPr>
          <p:nvPr>
            <p:ph type="body" sz="quarter" idx="10"/>
          </p:nvPr>
        </p:nvSpPr>
        <p:spPr>
          <a:xfrm>
            <a:off x="1709038" y="890297"/>
            <a:ext cx="6836803" cy="849463"/>
          </a:xfrm>
          <a:prstGeom prst="rect">
            <a:avLst/>
          </a:prstGeom>
          <a:noFill/>
          <a:ln cap="rnd">
            <a:noFill/>
          </a:ln>
        </p:spPr>
        <p:txBody>
          <a:bodyPr lIns="91440" tIns="91440" bIns="91440"/>
          <a:lstStyle/>
          <a:p>
            <a:pPr marL="0" indent="0">
              <a:buNone/>
            </a:pPr>
            <a:r>
              <a:rPr lang="en-US" sz="2400" dirty="0">
                <a:solidFill>
                  <a:srgbClr val="C00000"/>
                </a:solidFill>
              </a:rPr>
              <a:t>Denzel Washington </a:t>
            </a:r>
            <a:r>
              <a:rPr lang="en-US" sz="2400" dirty="0">
                <a:solidFill>
                  <a:schemeClr val="tx1"/>
                </a:solidFill>
              </a:rPr>
              <a:t>followed Sidney Poitier as only the second </a:t>
            </a:r>
            <a:r>
              <a:rPr lang="en-US" sz="2400" dirty="0">
                <a:solidFill>
                  <a:srgbClr val="C00000"/>
                </a:solidFill>
              </a:rPr>
              <a:t>black</a:t>
            </a:r>
            <a:r>
              <a:rPr lang="en-US" sz="2400" dirty="0">
                <a:solidFill>
                  <a:schemeClr val="tx1"/>
                </a:solidFill>
              </a:rPr>
              <a:t> to win the </a:t>
            </a:r>
            <a:r>
              <a:rPr lang="en-US" sz="2400" dirty="0">
                <a:solidFill>
                  <a:srgbClr val="C00000"/>
                </a:solidFill>
              </a:rPr>
              <a:t>Best Actor award</a:t>
            </a:r>
            <a:r>
              <a:rPr lang="en-US" sz="2400" dirty="0">
                <a:solidFill>
                  <a:schemeClr val="tx1"/>
                </a:solidFill>
              </a:rPr>
              <a:t>.</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2" name="Picture 4" descr="http://abcnews.go.com/assets/beta/assets/abcn_images/abc_logo_aluminu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97538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28316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64560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52364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Tree>
    <p:extLst>
      <p:ext uri="{BB962C8B-B14F-4D97-AF65-F5344CB8AC3E}">
        <p14:creationId xmlns:p14="http://schemas.microsoft.com/office/powerpoint/2010/main" val="334169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78940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28461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45285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78940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31307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44486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384928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387774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78940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09718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45962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33766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
        <p:nvSpPr>
          <p:cNvPr id="22" name="TextBox 21">
            <a:extLst>
              <a:ext uri="{FF2B5EF4-FFF2-40B4-BE49-F238E27FC236}">
                <a16:creationId xmlns:a16="http://schemas.microsoft.com/office/drawing/2014/main" id="{AC5F5B64-94BB-DD45-A3A0-88D7746B1CEA}"/>
              </a:ext>
            </a:extLst>
          </p:cNvPr>
          <p:cNvSpPr txBox="1"/>
          <p:nvPr/>
        </p:nvSpPr>
        <p:spPr>
          <a:xfrm>
            <a:off x="7236518" y="2097186"/>
            <a:ext cx="106279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such that </a:t>
            </a:r>
          </a:p>
        </p:txBody>
      </p:sp>
      <p:sp>
        <p:nvSpPr>
          <p:cNvPr id="5" name="Rectangle 4">
            <a:extLst>
              <a:ext uri="{FF2B5EF4-FFF2-40B4-BE49-F238E27FC236}">
                <a16:creationId xmlns:a16="http://schemas.microsoft.com/office/drawing/2014/main" id="{2B207949-F0D6-8441-BCC7-4A9BF507E9D5}"/>
              </a:ext>
            </a:extLst>
          </p:cNvPr>
          <p:cNvSpPr/>
          <p:nvPr/>
        </p:nvSpPr>
        <p:spPr>
          <a:xfrm>
            <a:off x="6346556" y="3815873"/>
            <a:ext cx="2797444" cy="1323439"/>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bears a peculiar value </a:t>
            </a:r>
            <a:r>
              <a:rPr kumimoji="0" lang="en-US" sz="2000" b="0" i="0" u="none" strike="noStrike" kern="1200" cap="none" spc="0" normalizeH="0" baseline="0" noProof="0" dirty="0" err="1">
                <a:ln>
                  <a:noFill/>
                </a:ln>
                <a:solidFill>
                  <a:srgbClr val="0064B1"/>
                </a:solidFill>
                <a:effectLst/>
                <a:uLnTx/>
                <a:uFillTx/>
                <a:latin typeface="Garamond" panose="02020404030301010803" pitchFamily="18" charset="0"/>
                <a:ea typeface="+mn-ea"/>
                <a:cs typeface="+mn-cs"/>
              </a:rPr>
              <a:t>w.r.t</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the subspace (few in the context have the value)</a:t>
            </a:r>
          </a:p>
        </p:txBody>
      </p:sp>
      <p:sp>
        <p:nvSpPr>
          <p:cNvPr id="26" name="Rectangle 25">
            <a:extLst>
              <a:ext uri="{FF2B5EF4-FFF2-40B4-BE49-F238E27FC236}">
                <a16:creationId xmlns:a16="http://schemas.microsoft.com/office/drawing/2014/main" id="{BF697ECF-6FAC-324C-B5F6-F499C30ED80B}"/>
              </a:ext>
            </a:extLst>
          </p:cNvPr>
          <p:cNvSpPr/>
          <p:nvPr/>
        </p:nvSpPr>
        <p:spPr>
          <a:xfrm>
            <a:off x="6346556" y="2432696"/>
            <a:ext cx="2568887" cy="707886"/>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the context has many entities, including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endPar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endParaRPr>
          </a:p>
        </p:txBody>
      </p:sp>
      <p:sp>
        <p:nvSpPr>
          <p:cNvPr id="27" name="Text Placeholder 2">
            <a:extLst>
              <a:ext uri="{FF2B5EF4-FFF2-40B4-BE49-F238E27FC236}">
                <a16:creationId xmlns:a16="http://schemas.microsoft.com/office/drawing/2014/main" id="{20A616B5-60A7-8F43-A172-56319A2B2425}"/>
              </a:ext>
            </a:extLst>
          </p:cNvPr>
          <p:cNvSpPr>
            <a:spLocks noGrp="1"/>
          </p:cNvSpPr>
          <p:nvPr>
            <p:ph type="body" sz="quarter" idx="10"/>
          </p:nvPr>
        </p:nvSpPr>
        <p:spPr>
          <a:xfrm>
            <a:off x="1709038" y="781811"/>
            <a:ext cx="6836803" cy="849463"/>
          </a:xfrm>
          <a:prstGeom prst="rect">
            <a:avLst/>
          </a:prstGeom>
          <a:noFill/>
          <a:ln cap="rnd">
            <a:noFill/>
          </a:ln>
        </p:spPr>
        <p:txBody>
          <a:bodyPr lIns="91440" tIns="91440" bIns="91440"/>
          <a:lstStyle/>
          <a:p>
            <a:pPr marL="0" indent="0">
              <a:buNone/>
            </a:pPr>
            <a:r>
              <a:rPr lang="en-US" sz="2400" dirty="0">
                <a:solidFill>
                  <a:srgbClr val="C00000"/>
                </a:solidFill>
              </a:rPr>
              <a:t>Denzel Washington </a:t>
            </a:r>
            <a:r>
              <a:rPr lang="en-US" sz="2400" dirty="0">
                <a:solidFill>
                  <a:schemeClr val="tx1"/>
                </a:solidFill>
              </a:rPr>
              <a:t>followed Sidney Poitier as only the second </a:t>
            </a:r>
            <a:r>
              <a:rPr lang="en-US" sz="2400" dirty="0">
                <a:solidFill>
                  <a:srgbClr val="C00000"/>
                </a:solidFill>
              </a:rPr>
              <a:t>black</a:t>
            </a:r>
            <a:r>
              <a:rPr lang="en-US" sz="2400" dirty="0">
                <a:solidFill>
                  <a:schemeClr val="tx1"/>
                </a:solidFill>
              </a:rPr>
              <a:t> to win the </a:t>
            </a:r>
            <a:r>
              <a:rPr lang="en-US" sz="2400" dirty="0">
                <a:solidFill>
                  <a:srgbClr val="C00000"/>
                </a:solidFill>
              </a:rPr>
              <a:t>Best Actor award</a:t>
            </a:r>
            <a:r>
              <a:rPr lang="en-US" sz="2400" dirty="0">
                <a:solidFill>
                  <a:schemeClr val="tx1"/>
                </a:solidFill>
              </a:rPr>
              <a:t>.</a:t>
            </a:r>
          </a:p>
        </p:txBody>
      </p:sp>
      <p:pic>
        <p:nvPicPr>
          <p:cNvPr id="28" name="Picture 4" descr="http://abcnews.go.com/assets/beta/assets/abcn_images/abc_logo_aluminum.png">
            <a:extLst>
              <a:ext uri="{FF2B5EF4-FFF2-40B4-BE49-F238E27FC236}">
                <a16:creationId xmlns:a16="http://schemas.microsoft.com/office/drawing/2014/main" id="{95E07586-E235-6240-A64F-90B58F0753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938136"/>
            <a:ext cx="1050709" cy="420283"/>
          </a:xfrm>
          <a:prstGeom prst="rect">
            <a:avLst/>
          </a:prstGeom>
          <a:solidFill>
            <a:schemeClr val="bg1"/>
          </a:solidFill>
        </p:spPr>
      </p:pic>
    </p:spTree>
    <p:extLst>
      <p:ext uri="{BB962C8B-B14F-4D97-AF65-F5344CB8AC3E}">
        <p14:creationId xmlns:p14="http://schemas.microsoft.com/office/powerpoint/2010/main" val="2578603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4" name="Picture 6" descr="https://s.yimg.com/rz/d/yahoo_sports_en-US_s_f_pw_351x40_sport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84535" b="18021"/>
          <a:stretch/>
        </p:blipFill>
        <p:spPr bwMode="auto">
          <a:xfrm>
            <a:off x="468508" y="2315721"/>
            <a:ext cx="1032634" cy="312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C0B6695F-B16C-2544-9018-62692DE13B1F}"/>
              </a:ext>
            </a:extLst>
          </p:cNvPr>
          <p:cNvSpPr txBox="1">
            <a:spLocks/>
          </p:cNvSpPr>
          <p:nvPr/>
        </p:nvSpPr>
        <p:spPr>
          <a:xfrm>
            <a:off x="1825273"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Denzel Washington followed Sidney Poitier as only the second black to win the Best Actor award.</a:t>
            </a:r>
          </a:p>
        </p:txBody>
      </p:sp>
      <p:pic>
        <p:nvPicPr>
          <p:cNvPr id="14" name="Picture 4" descr="http://abcnews.go.com/assets/beta/assets/abcn_images/abc_logo_aluminum.png">
            <a:extLst>
              <a:ext uri="{FF2B5EF4-FFF2-40B4-BE49-F238E27FC236}">
                <a16:creationId xmlns:a16="http://schemas.microsoft.com/office/drawing/2014/main" id="{B901FB3B-1465-E943-BCD7-D3415DC654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15" name="Text Placeholder 2">
            <a:extLst>
              <a:ext uri="{FF2B5EF4-FFF2-40B4-BE49-F238E27FC236}">
                <a16:creationId xmlns:a16="http://schemas.microsoft.com/office/drawing/2014/main" id="{55472504-B5C6-5742-91C8-77870064DEB8}"/>
              </a:ext>
            </a:extLst>
          </p:cNvPr>
          <p:cNvSpPr txBox="1">
            <a:spLocks/>
          </p:cNvSpPr>
          <p:nvPr/>
        </p:nvSpPr>
        <p:spPr>
          <a:xfrm>
            <a:off x="1825273" y="2219778"/>
            <a:ext cx="6836803" cy="52033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This was Brazil's first own goal in World Cup history.</a:t>
            </a:r>
          </a:p>
        </p:txBody>
      </p:sp>
      <p:sp>
        <p:nvSpPr>
          <p:cNvPr id="20" name="Text Placeholder 2">
            <a:extLst>
              <a:ext uri="{FF2B5EF4-FFF2-40B4-BE49-F238E27FC236}">
                <a16:creationId xmlns:a16="http://schemas.microsoft.com/office/drawing/2014/main" id="{566ACFAD-F72C-5248-8394-1F5D334AF5DA}"/>
              </a:ext>
            </a:extLst>
          </p:cNvPr>
          <p:cNvSpPr txBox="1">
            <a:spLocks/>
          </p:cNvSpPr>
          <p:nvPr/>
        </p:nvSpPr>
        <p:spPr>
          <a:xfrm>
            <a:off x="1825273" y="3362776"/>
            <a:ext cx="7186989" cy="51706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Hillary Clinton becomes first female presidential nominee.</a:t>
            </a:r>
          </a:p>
        </p:txBody>
      </p:sp>
      <p:pic>
        <p:nvPicPr>
          <p:cNvPr id="21" name="Picture 20">
            <a:extLst>
              <a:ext uri="{FF2B5EF4-FFF2-40B4-BE49-F238E27FC236}">
                <a16:creationId xmlns:a16="http://schemas.microsoft.com/office/drawing/2014/main" id="{7472C009-1B66-C04A-B142-755CA8611E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433" y="3510898"/>
            <a:ext cx="1291196" cy="280217"/>
          </a:xfrm>
          <a:prstGeom prst="rect">
            <a:avLst/>
          </a:prstGeom>
        </p:spPr>
      </p:pic>
    </p:spTree>
    <p:extLst>
      <p:ext uri="{BB962C8B-B14F-4D97-AF65-F5344CB8AC3E}">
        <p14:creationId xmlns:p14="http://schemas.microsoft.com/office/powerpoint/2010/main" val="1326630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Applications</a:t>
            </a:r>
          </a:p>
        </p:txBody>
      </p:sp>
      <p:sp>
        <p:nvSpPr>
          <p:cNvPr id="3" name="Text Placeholder 2"/>
          <p:cNvSpPr>
            <a:spLocks noGrp="1"/>
          </p:cNvSpPr>
          <p:nvPr>
            <p:ph type="body" sz="quarter" idx="10"/>
          </p:nvPr>
        </p:nvSpPr>
        <p:spPr>
          <a:xfrm>
            <a:off x="457200" y="1304810"/>
            <a:ext cx="8415580" cy="3567836"/>
          </a:xfrm>
          <a:solidFill>
            <a:srgbClr val="FBFBFB"/>
          </a:solidFill>
          <a:ln>
            <a:noFill/>
          </a:ln>
        </p:spPr>
        <p:txBody>
          <a:bodyPr/>
          <a:lstStyle/>
          <a:p>
            <a:pPr marL="0" indent="0">
              <a:buNone/>
            </a:pPr>
            <a:r>
              <a:rPr lang="en-US" dirty="0">
                <a:solidFill>
                  <a:srgbClr val="C00000"/>
                </a:solidFill>
              </a:rPr>
              <a:t>Computational Journalism</a:t>
            </a:r>
          </a:p>
          <a:p>
            <a:pPr lvl="1"/>
            <a:r>
              <a:rPr lang="en-US" dirty="0"/>
              <a:t> Fact-finding</a:t>
            </a:r>
            <a:endParaRPr lang="en-US" sz="2000" dirty="0"/>
          </a:p>
          <a:p>
            <a:pPr lvl="1"/>
            <a:r>
              <a:rPr lang="en-US" dirty="0"/>
              <a:t> Fact-checking</a:t>
            </a:r>
            <a:endParaRPr lang="en-US" sz="2000" dirty="0"/>
          </a:p>
          <a:p>
            <a:pPr lvl="2">
              <a:buFont typeface="Wingdings" pitchFamily="2" charset="2"/>
              <a:buChar char="§"/>
            </a:pPr>
            <a:r>
              <a:rPr lang="en-US" sz="2000" dirty="0"/>
              <a:t>The first female presidential nominee was Victoria Woodhull, not Hillary Clinton (snopes.com)</a:t>
            </a:r>
          </a:p>
          <a:p>
            <a:pPr marL="0" indent="0">
              <a:buNone/>
            </a:pPr>
            <a:r>
              <a:rPr lang="en-US" dirty="0">
                <a:solidFill>
                  <a:srgbClr val="C00000"/>
                </a:solidFill>
              </a:rPr>
              <a:t>Data Cleaning</a:t>
            </a:r>
          </a:p>
          <a:p>
            <a:pPr marL="0" indent="0">
              <a:buNone/>
            </a:pPr>
            <a:r>
              <a:rPr lang="en-US" dirty="0">
                <a:solidFill>
                  <a:srgbClr val="C00000"/>
                </a:solidFill>
              </a:rPr>
              <a:t>Recommendation Systems</a:t>
            </a:r>
          </a:p>
          <a:p>
            <a:pPr lvl="1"/>
            <a:r>
              <a:rPr lang="en-US" dirty="0"/>
              <a:t> Friends, news, and product promotion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7021" y="217645"/>
            <a:ext cx="4258364" cy="2197736"/>
          </a:xfrm>
          <a:prstGeom prst="rect">
            <a:avLst/>
          </a:prstGeom>
        </p:spPr>
      </p:pic>
    </p:spTree>
    <p:extLst>
      <p:ext uri="{BB962C8B-B14F-4D97-AF65-F5344CB8AC3E}">
        <p14:creationId xmlns:p14="http://schemas.microsoft.com/office/powerpoint/2010/main" val="3170845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512"/>
          </a:xfrm>
        </p:spPr>
        <p:txBody>
          <a:bodyPr/>
          <a:lstStyle/>
          <a:p>
            <a:r>
              <a:rPr lang="en-US" sz="4000" dirty="0"/>
              <a:t>Exceptional Facts from Knowledge Graphs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AE31714-6E99-3D44-A93B-92DAC8A4BEF1}"/>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7" name="Oval 6">
            <a:extLst>
              <a:ext uri="{FF2B5EF4-FFF2-40B4-BE49-F238E27FC236}">
                <a16:creationId xmlns:a16="http://schemas.microsoft.com/office/drawing/2014/main" id="{B649AFBC-71F5-C14D-8357-028D97203EDB}"/>
              </a:ext>
            </a:extLst>
          </p:cNvPr>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26A7ECC5-46B2-ED4E-8B7A-2DC17EAE8DFB}"/>
              </a:ext>
            </a:extLst>
          </p:cNvPr>
          <p:cNvSpPr>
            <a:spLocks noGrp="1"/>
          </p:cNvSpPr>
          <p:nvPr>
            <p:ph type="body" sz="quarter" idx="10"/>
          </p:nvPr>
        </p:nvSpPr>
        <p:spPr>
          <a:xfrm>
            <a:off x="389436" y="1532906"/>
            <a:ext cx="8363938" cy="391582"/>
          </a:xfrm>
          <a:ln>
            <a:noFill/>
          </a:ln>
        </p:spPr>
        <p:txBody>
          <a:bodyPr/>
          <a:lstStyle/>
          <a:p>
            <a:pPr marL="0" indent="0">
              <a:buNone/>
            </a:pPr>
            <a:r>
              <a:rPr lang="en-US" sz="2800" dirty="0">
                <a:solidFill>
                  <a:srgbClr val="C00000"/>
                </a:solidFill>
              </a:rPr>
              <a:t>What is exceptional about G1?</a:t>
            </a:r>
            <a:endParaRPr lang="en-US" sz="2800" dirty="0">
              <a:solidFill>
                <a:schemeClr val="tx1"/>
              </a:solidFill>
            </a:endParaRPr>
          </a:p>
        </p:txBody>
      </p:sp>
    </p:spTree>
    <p:extLst>
      <p:ext uri="{BB962C8B-B14F-4D97-AF65-F5344CB8AC3E}">
        <p14:creationId xmlns:p14="http://schemas.microsoft.com/office/powerpoint/2010/main" val="1085681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3CDC06-85D9-A740-A2C4-D05E6C651B08}"/>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2" name="Title 1"/>
          <p:cNvSpPr>
            <a:spLocks noGrp="1"/>
          </p:cNvSpPr>
          <p:nvPr>
            <p:ph type="title"/>
          </p:nvPr>
        </p:nvSpPr>
        <p:spPr>
          <a:xfrm>
            <a:off x="389436" y="171450"/>
            <a:ext cx="8363938" cy="671402"/>
          </a:xfrm>
        </p:spPr>
        <p:txBody>
          <a:bodyPr/>
          <a:lstStyle/>
          <a:p>
            <a:r>
              <a:rPr lang="en-US" dirty="0"/>
              <a:t>Modeling</a:t>
            </a:r>
            <a:endParaRPr lang="en-US" sz="4000" dirty="0"/>
          </a:p>
        </p:txBody>
      </p:sp>
      <p:sp>
        <p:nvSpPr>
          <p:cNvPr id="3" name="Text Placeholder 2"/>
          <p:cNvSpPr>
            <a:spLocks noGrp="1"/>
          </p:cNvSpPr>
          <p:nvPr>
            <p:ph type="body" sz="quarter" idx="10"/>
          </p:nvPr>
        </p:nvSpPr>
        <p:spPr>
          <a:xfrm>
            <a:off x="389436" y="959476"/>
            <a:ext cx="8363938" cy="1339534"/>
          </a:xfrm>
          <a:ln>
            <a:noFill/>
          </a:ln>
        </p:spPr>
        <p:txBody>
          <a:bodyPr/>
          <a:lstStyle/>
          <a:p>
            <a:pPr marL="0" indent="0">
              <a:buNone/>
            </a:pPr>
            <a:r>
              <a:rPr lang="en-US" sz="2800" dirty="0">
                <a:solidFill>
                  <a:srgbClr val="C00000"/>
                </a:solidFill>
              </a:rPr>
              <a:t>Attributes: </a:t>
            </a:r>
            <a:r>
              <a:rPr lang="en-US" sz="2800" dirty="0">
                <a:solidFill>
                  <a:schemeClr val="tx1"/>
                </a:solidFill>
              </a:rPr>
              <a:t>labels of incoming/outgoing edges</a:t>
            </a:r>
          </a:p>
          <a:p>
            <a:pPr marL="0" indent="0">
              <a:buNone/>
            </a:pPr>
            <a:r>
              <a:rPr lang="en-US" sz="2800" dirty="0">
                <a:solidFill>
                  <a:srgbClr val="C00000"/>
                </a:solidFill>
              </a:rPr>
              <a:t>Values: </a:t>
            </a:r>
            <a:r>
              <a:rPr lang="en-US" sz="2800" dirty="0">
                <a:solidFill>
                  <a:schemeClr val="tx1"/>
                </a:solidFill>
              </a:rPr>
              <a:t>direct neighbors</a:t>
            </a:r>
          </a:p>
          <a:p>
            <a:pPr marL="0" indent="0">
              <a:buNone/>
            </a:pPr>
            <a:r>
              <a:rPr lang="en-US" sz="2800" dirty="0">
                <a:solidFill>
                  <a:srgbClr val="C00000"/>
                </a:solidFill>
              </a:rPr>
              <a:t>Subspace: </a:t>
            </a:r>
            <a:r>
              <a:rPr lang="en-US" sz="2800" dirty="0">
                <a:solidFill>
                  <a:schemeClr val="tx1"/>
                </a:solidFill>
              </a:rPr>
              <a:t>a subset of attributes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0" name="Freeform 9">
            <a:extLst>
              <a:ext uri="{FF2B5EF4-FFF2-40B4-BE49-F238E27FC236}">
                <a16:creationId xmlns:a16="http://schemas.microsoft.com/office/drawing/2014/main" id="{7D05EBD5-347C-5F40-880B-E334D74745C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F24E333F-2B93-EC4C-BCDB-F72859CC3495}"/>
              </a:ext>
            </a:extLst>
          </p:cNvPr>
          <p:cNvSpPr txBox="1"/>
          <p:nvPr/>
        </p:nvSpPr>
        <p:spPr>
          <a:xfrm>
            <a:off x="5519651" y="1825188"/>
            <a:ext cx="3308465"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G1. awarded-to = CRO</a:t>
            </a:r>
          </a:p>
        </p:txBody>
      </p:sp>
    </p:spTree>
    <p:extLst>
      <p:ext uri="{BB962C8B-B14F-4D97-AF65-F5344CB8AC3E}">
        <p14:creationId xmlns:p14="http://schemas.microsoft.com/office/powerpoint/2010/main" val="190085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spTree>
    <p:extLst>
      <p:ext uri="{BB962C8B-B14F-4D97-AF65-F5344CB8AC3E}">
        <p14:creationId xmlns:p14="http://schemas.microsoft.com/office/powerpoint/2010/main" val="1157132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363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CIDR</a:t>
            </a:r>
            <a:r>
              <a:rPr lang="zh-CN" alt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r>
              <a:rPr lang="en-US" altLang="zh-CN"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2011</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34622DF6-2538-C741-9314-379B667A56AB}"/>
              </a:ext>
            </a:extLst>
          </p:cNvPr>
          <p:cNvPicPr>
            <a:picLocks noChangeAspect="1"/>
          </p:cNvPicPr>
          <p:nvPr/>
        </p:nvPicPr>
        <p:blipFill>
          <a:blip r:embed="rId3"/>
          <a:stretch>
            <a:fillRect/>
          </a:stretch>
        </p:blipFill>
        <p:spPr>
          <a:xfrm>
            <a:off x="1049462" y="1556362"/>
            <a:ext cx="7057293" cy="1607991"/>
          </a:xfrm>
          <a:prstGeom prst="rect">
            <a:avLst/>
          </a:prstGeom>
        </p:spPr>
      </p:pic>
      <p:pic>
        <p:nvPicPr>
          <p:cNvPr id="4" name="Picture 3">
            <a:extLst>
              <a:ext uri="{FF2B5EF4-FFF2-40B4-BE49-F238E27FC236}">
                <a16:creationId xmlns:a16="http://schemas.microsoft.com/office/drawing/2014/main" id="{C80D9D4A-940A-2F4F-8B01-A4FB889E4B34}"/>
              </a:ext>
            </a:extLst>
          </p:cNvPr>
          <p:cNvPicPr>
            <a:picLocks noChangeAspect="1"/>
          </p:cNvPicPr>
          <p:nvPr/>
        </p:nvPicPr>
        <p:blipFill>
          <a:blip r:embed="rId4"/>
          <a:stretch>
            <a:fillRect/>
          </a:stretch>
        </p:blipFill>
        <p:spPr>
          <a:xfrm>
            <a:off x="869709" y="592633"/>
            <a:ext cx="7416800" cy="431800"/>
          </a:xfrm>
          <a:prstGeom prst="rect">
            <a:avLst/>
          </a:prstGeom>
        </p:spPr>
      </p:pic>
      <p:pic>
        <p:nvPicPr>
          <p:cNvPr id="8" name="Picture 7">
            <a:extLst>
              <a:ext uri="{FF2B5EF4-FFF2-40B4-BE49-F238E27FC236}">
                <a16:creationId xmlns:a16="http://schemas.microsoft.com/office/drawing/2014/main" id="{4EC216C2-BD52-F341-B8A2-EF2A751B762A}"/>
              </a:ext>
            </a:extLst>
          </p:cNvPr>
          <p:cNvPicPr>
            <a:picLocks noChangeAspect="1"/>
          </p:cNvPicPr>
          <p:nvPr/>
        </p:nvPicPr>
        <p:blipFill>
          <a:blip r:embed="rId5"/>
          <a:stretch>
            <a:fillRect/>
          </a:stretch>
        </p:blipFill>
        <p:spPr>
          <a:xfrm>
            <a:off x="932229" y="914510"/>
            <a:ext cx="7277100" cy="660400"/>
          </a:xfrm>
          <a:prstGeom prst="rect">
            <a:avLst/>
          </a:prstGeom>
        </p:spPr>
      </p:pic>
      <p:pic>
        <p:nvPicPr>
          <p:cNvPr id="10" name="Picture 9">
            <a:extLst>
              <a:ext uri="{FF2B5EF4-FFF2-40B4-BE49-F238E27FC236}">
                <a16:creationId xmlns:a16="http://schemas.microsoft.com/office/drawing/2014/main" id="{FD64744A-0956-634C-9E5A-41780DE972D9}"/>
              </a:ext>
            </a:extLst>
          </p:cNvPr>
          <p:cNvPicPr>
            <a:picLocks noChangeAspect="1"/>
          </p:cNvPicPr>
          <p:nvPr/>
        </p:nvPicPr>
        <p:blipFill>
          <a:blip r:embed="rId6"/>
          <a:stretch>
            <a:fillRect/>
          </a:stretch>
        </p:blipFill>
        <p:spPr>
          <a:xfrm>
            <a:off x="120650" y="3735590"/>
            <a:ext cx="4052765" cy="1089226"/>
          </a:xfrm>
          <a:prstGeom prst="rect">
            <a:avLst/>
          </a:prstGeom>
        </p:spPr>
      </p:pic>
      <p:pic>
        <p:nvPicPr>
          <p:cNvPr id="11" name="Picture 10">
            <a:extLst>
              <a:ext uri="{FF2B5EF4-FFF2-40B4-BE49-F238E27FC236}">
                <a16:creationId xmlns:a16="http://schemas.microsoft.com/office/drawing/2014/main" id="{FEE0B68C-B247-BF47-82C3-CB6E46BCDEAF}"/>
              </a:ext>
            </a:extLst>
          </p:cNvPr>
          <p:cNvPicPr>
            <a:picLocks noChangeAspect="1"/>
          </p:cNvPicPr>
          <p:nvPr/>
        </p:nvPicPr>
        <p:blipFill>
          <a:blip r:embed="rId7"/>
          <a:stretch>
            <a:fillRect/>
          </a:stretch>
        </p:blipFill>
        <p:spPr>
          <a:xfrm>
            <a:off x="4446223" y="3856133"/>
            <a:ext cx="4689231" cy="848139"/>
          </a:xfrm>
          <a:prstGeom prst="rect">
            <a:avLst/>
          </a:prstGeom>
        </p:spPr>
      </p:pic>
      <p:sp>
        <p:nvSpPr>
          <p:cNvPr id="32" name="Rectangle 31">
            <a:extLst>
              <a:ext uri="{FF2B5EF4-FFF2-40B4-BE49-F238E27FC236}">
                <a16:creationId xmlns:a16="http://schemas.microsoft.com/office/drawing/2014/main" id="{BD861015-BF41-844F-9557-C68D91016646}"/>
              </a:ext>
            </a:extLst>
          </p:cNvPr>
          <p:cNvSpPr/>
          <p:nvPr/>
        </p:nvSpPr>
        <p:spPr>
          <a:xfrm>
            <a:off x="1035940" y="3335480"/>
            <a:ext cx="1683814"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fact-finding</a:t>
            </a:r>
          </a:p>
        </p:txBody>
      </p:sp>
      <p:sp>
        <p:nvSpPr>
          <p:cNvPr id="33" name="Rectangle 32">
            <a:extLst>
              <a:ext uri="{FF2B5EF4-FFF2-40B4-BE49-F238E27FC236}">
                <a16:creationId xmlns:a16="http://schemas.microsoft.com/office/drawing/2014/main" id="{A2F2D04A-98DA-3446-896F-2D2A391CC80D}"/>
              </a:ext>
            </a:extLst>
          </p:cNvPr>
          <p:cNvSpPr/>
          <p:nvPr/>
        </p:nvSpPr>
        <p:spPr>
          <a:xfrm>
            <a:off x="5830677" y="3328944"/>
            <a:ext cx="1898737"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fact-checking</a:t>
            </a:r>
          </a:p>
        </p:txBody>
      </p:sp>
    </p:spTree>
    <p:extLst>
      <p:ext uri="{BB962C8B-B14F-4D97-AF65-F5344CB8AC3E}">
        <p14:creationId xmlns:p14="http://schemas.microsoft.com/office/powerpoint/2010/main" val="428582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880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 name="Text Placeholder 2">
            <a:extLst>
              <a:ext uri="{FF2B5EF4-FFF2-40B4-BE49-F238E27FC236}">
                <a16:creationId xmlns:a16="http://schemas.microsoft.com/office/drawing/2014/main" id="{7185DEA4-10B7-5342-A0CE-E87E0BA06446}"/>
              </a:ext>
            </a:extLst>
          </p:cNvPr>
          <p:cNvSpPr>
            <a:spLocks noGrp="1"/>
          </p:cNvSpPr>
          <p:nvPr>
            <p:ph type="body" sz="quarter" idx="10"/>
          </p:nvPr>
        </p:nvSpPr>
        <p:spPr>
          <a:xfrm>
            <a:off x="455938" y="932453"/>
            <a:ext cx="8363938" cy="1436002"/>
          </a:xfrm>
          <a:ln>
            <a:noFill/>
          </a:ln>
        </p:spPr>
        <p:txBody>
          <a:bodyPr/>
          <a:lstStyle/>
          <a:p>
            <a:pPr marL="0" indent="0">
              <a:buNone/>
            </a:pPr>
            <a:r>
              <a:rPr lang="en-US" sz="2800" dirty="0">
                <a:solidFill>
                  <a:srgbClr val="C00000"/>
                </a:solidFill>
              </a:rPr>
              <a:t>What is exceptional about G1?</a:t>
            </a:r>
          </a:p>
          <a:p>
            <a:pPr marL="0" indent="0">
              <a:buNone/>
            </a:pPr>
            <a:endParaRPr lang="en-US" sz="1100" dirty="0">
              <a:solidFill>
                <a:srgbClr val="C00000"/>
              </a:solidFill>
            </a:endParaRPr>
          </a:p>
          <a:p>
            <a:pPr marL="0" indent="0">
              <a:buNone/>
            </a:pPr>
            <a:r>
              <a:rPr lang="en-US" sz="2800" dirty="0">
                <a:solidFill>
                  <a:schemeClr val="tx1"/>
                </a:solidFill>
              </a:rPr>
              <a:t>Among all the goals scored by BRA players, G1 is the only own goal.</a:t>
            </a:r>
          </a:p>
        </p:txBody>
      </p:sp>
    </p:spTree>
    <p:extLst>
      <p:ext uri="{BB962C8B-B14F-4D97-AF65-F5344CB8AC3E}">
        <p14:creationId xmlns:p14="http://schemas.microsoft.com/office/powerpoint/2010/main" val="187296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Problem Formulation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019481"/>
              </a:xfrm>
              <a:noFill/>
              <a:ln>
                <a:noFill/>
              </a:ln>
            </p:spPr>
            <p:txBody>
              <a:bodyPr/>
              <a:lstStyle/>
              <a:p>
                <a:pPr marL="0" indent="0">
                  <a:buNone/>
                </a:pPr>
                <a:r>
                  <a:rPr lang="en-US" dirty="0">
                    <a:solidFill>
                      <a:srgbClr val="C00000"/>
                    </a:solidFill>
                  </a:rPr>
                  <a:t>Input</a:t>
                </a:r>
              </a:p>
              <a:p>
                <a:pPr lvl="2"/>
                <a:r>
                  <a:rPr lang="en-US" dirty="0">
                    <a:solidFill>
                      <a:schemeClr val="tx1"/>
                    </a:solidFill>
                  </a:rPr>
                  <a:t>Entity of interest  </a:t>
                </a:r>
                <a:r>
                  <a:rPr lang="en-US" i="1" dirty="0">
                    <a:solidFill>
                      <a:schemeClr val="tx1"/>
                    </a:solidFill>
                  </a:rPr>
                  <a:t>v</a:t>
                </a:r>
                <a:r>
                  <a:rPr lang="en-US" i="1" baseline="-25000" dirty="0">
                    <a:solidFill>
                      <a:schemeClr val="tx1"/>
                    </a:solidFill>
                  </a:rPr>
                  <a:t>0</a:t>
                </a:r>
              </a:p>
              <a:p>
                <a:pPr lvl="2"/>
                <a:r>
                  <a:rPr lang="en-US" dirty="0">
                    <a:solidFill>
                      <a:schemeClr val="tx1"/>
                    </a:solidFill>
                  </a:rPr>
                  <a:t>Exceptionality function </a:t>
                </a:r>
                <a14:m>
                  <m:oMath xmlns:m="http://schemas.openxmlformats.org/officeDocument/2006/math">
                    <m:r>
                      <a:rPr lang="en-US" i="1">
                        <a:solidFill>
                          <a:schemeClr val="tx1"/>
                        </a:solidFill>
                        <a:latin typeface="Cambria Math" panose="02040503050406030204" pitchFamily="18" charset="0"/>
                      </a:rPr>
                      <m:t>𝜒</m:t>
                    </m:r>
                  </m:oMath>
                </a14:m>
                <a:endParaRPr lang="en-US" dirty="0">
                  <a:solidFill>
                    <a:schemeClr val="tx1"/>
                  </a:solidFill>
                </a:endParaRPr>
              </a:p>
              <a:p>
                <a:pPr lvl="2"/>
                <a:r>
                  <a:rPr lang="en-US" dirty="0">
                    <a:solidFill>
                      <a:schemeClr val="tx1"/>
                    </a:solidFill>
                  </a:rPr>
                  <a:t>Result size </a:t>
                </a:r>
                <a:r>
                  <a:rPr lang="en-US" i="1" dirty="0">
                    <a:solidFill>
                      <a:schemeClr val="tx1"/>
                    </a:solidFill>
                  </a:rPr>
                  <a:t>k</a:t>
                </a:r>
              </a:p>
              <a:p>
                <a:pPr marL="0" indent="0">
                  <a:buNone/>
                </a:pPr>
                <a:r>
                  <a:rPr lang="en-US" dirty="0">
                    <a:solidFill>
                      <a:srgbClr val="C00000"/>
                    </a:solidFill>
                  </a:rPr>
                  <a:t>Output</a:t>
                </a:r>
              </a:p>
              <a:p>
                <a:pPr lvl="2"/>
                <a:r>
                  <a:rPr lang="en-US" dirty="0">
                    <a:solidFill>
                      <a:schemeClr val="tx1"/>
                    </a:solidFill>
                  </a:rPr>
                  <a:t>Top-</a:t>
                </a:r>
                <a:r>
                  <a:rPr lang="en-US" i="1" dirty="0">
                    <a:solidFill>
                      <a:schemeClr val="tx1"/>
                    </a:solidFill>
                  </a:rPr>
                  <a:t>k</a:t>
                </a:r>
                <a:r>
                  <a:rPr lang="en-US" dirty="0">
                    <a:solidFill>
                      <a:schemeClr val="tx1"/>
                    </a:solidFill>
                  </a:rPr>
                  <a:t> (context, subspace) pairs with regard to </a:t>
                </a:r>
                <a14:m>
                  <m:oMath xmlns:m="http://schemas.openxmlformats.org/officeDocument/2006/math">
                    <m:r>
                      <a:rPr lang="en-US" i="1">
                        <a:solidFill>
                          <a:schemeClr val="tx1"/>
                        </a:solidFill>
                        <a:latin typeface="Cambria Math" panose="02040503050406030204" pitchFamily="18" charset="0"/>
                      </a:rPr>
                      <m:t>𝜒</m:t>
                    </m:r>
                  </m:oMath>
                </a14:m>
                <a:r>
                  <a:rPr lang="en-US" dirty="0">
                    <a:solidFill>
                      <a:schemeClr val="tx1"/>
                    </a:solidFill>
                  </a:rPr>
                  <a:t>, in which </a:t>
                </a:r>
                <a:r>
                  <a:rPr lang="en-US" i="1" dirty="0">
                    <a:solidFill>
                      <a:schemeClr val="tx1"/>
                    </a:solidFill>
                  </a:rPr>
                  <a:t>v</a:t>
                </a:r>
                <a:r>
                  <a:rPr lang="en-US" i="1" baseline="-25000" dirty="0">
                    <a:solidFill>
                      <a:schemeClr val="tx1"/>
                    </a:solidFill>
                  </a:rPr>
                  <a:t>0</a:t>
                </a:r>
                <a:r>
                  <a:rPr lang="en-US" i="1" dirty="0">
                    <a:solidFill>
                      <a:schemeClr val="tx1"/>
                    </a:solidFill>
                  </a:rPr>
                  <a:t> </a:t>
                </a:r>
                <a:r>
                  <a:rPr lang="en-US" dirty="0">
                    <a:solidFill>
                      <a:schemeClr val="tx1"/>
                    </a:solidFill>
                  </a:rPr>
                  <a:t>stands out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019481"/>
              </a:xfrm>
              <a:blipFill>
                <a:blip r:embed="rId3"/>
                <a:stretch>
                  <a:fillRect l="-2883" t="-5462" b="-294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8630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Challenges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1038874"/>
              </a:xfrm>
              <a:ln>
                <a:noFill/>
              </a:ln>
            </p:spPr>
            <p:txBody>
              <a:bodyPr/>
              <a:lstStyle/>
              <a:p>
                <a:r>
                  <a:rPr lang="en-US" dirty="0">
                    <a:solidFill>
                      <a:srgbClr val="C00000"/>
                    </a:solidFill>
                  </a:rPr>
                  <a:t>Space of attributes: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0</m:t>
                                </m:r>
                              </m:sub>
                            </m:sSub>
                          </m:sub>
                        </m:sSub>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endParaRPr lang="en-US" dirty="0">
                  <a:solidFill>
                    <a:srgbClr val="C00000"/>
                  </a:solidFill>
                </a:endParaRPr>
              </a:p>
              <a:p>
                <a:r>
                  <a:rPr lang="en-US" dirty="0">
                    <a:solidFill>
                      <a:srgbClr val="C00000"/>
                    </a:solidFill>
                  </a:rPr>
                  <a:t>Space of patterns: </a:t>
                </a:r>
                <a14:m>
                  <m:oMath xmlns:m="http://schemas.openxmlformats.org/officeDocument/2006/math">
                    <m:r>
                      <m:rPr>
                        <m:sty m:val="p"/>
                      </m:rPr>
                      <a:rPr lang="en-US">
                        <a:solidFill>
                          <a:srgbClr val="C00000"/>
                        </a:solidFill>
                        <a:latin typeface="Cambria Math" panose="02040503050406030204" pitchFamily="18" charset="0"/>
                      </a:rPr>
                      <m:t>Ω</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𝐺</m:t>
                            </m:r>
                          </m:sub>
                        </m:sSub>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oMath>
                </a14:m>
                <a:endParaRPr lang="en-US" dirty="0">
                  <a:solidFill>
                    <a:srgbClr val="C000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1038874"/>
              </a:xfrm>
              <a:blipFill>
                <a:blip r:embed="rId3"/>
                <a:stretch>
                  <a:fillRect l="-2580" t="-12195" b="-2195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6" name="Diagram 5"/>
          <p:cNvGraphicFramePr/>
          <p:nvPr>
            <p:extLst/>
          </p:nvPr>
        </p:nvGraphicFramePr>
        <p:xfrm>
          <a:off x="112735" y="2548064"/>
          <a:ext cx="4584027" cy="2044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4571405" y="2131018"/>
            <a:ext cx="4297752" cy="2911946"/>
          </a:xfrm>
          <a:prstGeom prst="rect">
            <a:avLst/>
          </a:prstGeom>
        </p:spPr>
      </p:pic>
    </p:spTree>
    <p:extLst>
      <p:ext uri="{BB962C8B-B14F-4D97-AF65-F5344CB8AC3E}">
        <p14:creationId xmlns:p14="http://schemas.microsoft.com/office/powerpoint/2010/main" val="34492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Related work</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625608"/>
              </a:xfrm>
              <a:ln>
                <a:noFill/>
              </a:ln>
            </p:spPr>
            <p:txBody>
              <a:bodyPr/>
              <a:lstStyle/>
              <a:p>
                <a:r>
                  <a:rPr lang="en-US" dirty="0"/>
                  <a:t>Outlier detection</a:t>
                </a:r>
              </a:p>
              <a:p>
                <a:pPr lvl="1"/>
                <a:r>
                  <a:rPr lang="en-US" dirty="0"/>
                  <a:t> Different goal: find a set of objects from a dataset</a:t>
                </a:r>
              </a:p>
              <a:p>
                <a:pPr lvl="1"/>
                <a:r>
                  <a:rPr lang="en-US" dirty="0"/>
                  <a:t> Outlying explanation is not a focus</a:t>
                </a:r>
              </a:p>
              <a:p>
                <a:r>
                  <a:rPr lang="en-US" dirty="0"/>
                  <a:t>Outlying aspect mining</a:t>
                </a:r>
              </a:p>
              <a:p>
                <a:pPr lvl="1"/>
                <a:r>
                  <a:rPr lang="en-US" dirty="0"/>
                  <a:t> Single table model, not suitable for graph-based data</a:t>
                </a:r>
              </a:p>
              <a:p>
                <a:pPr lvl="2"/>
                <a:r>
                  <a:rPr lang="en-US" dirty="0"/>
                  <a:t>Extremely large and sparse table</a:t>
                </a:r>
              </a:p>
              <a:p>
                <a:pPr lvl="2"/>
                <a:r>
                  <a:rPr lang="en-US" dirty="0"/>
                  <a:t>Conjunctive queries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Pattern queries</a:t>
                </a:r>
              </a:p>
              <a:p>
                <a:pPr lvl="2"/>
                <a:r>
                  <a:rPr lang="en-US" dirty="0"/>
                  <a:t>Set values</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625608"/>
              </a:xfrm>
              <a:blipFill>
                <a:blip r:embed="rId3"/>
                <a:stretch>
                  <a:fillRect l="-2580" t="-4545" b="-4196"/>
                </a:stretch>
              </a:blipFill>
              <a:ln>
                <a:noFill/>
              </a:ln>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70D2B7A-76E7-EF4A-9729-BB314EE62AE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90675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Maverick [SIGMOD2018]</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664" y="1023167"/>
            <a:ext cx="7803715" cy="3557925"/>
          </a:xfrm>
          <a:prstGeom prst="rect">
            <a:avLst/>
          </a:prstGeom>
        </p:spPr>
      </p:pic>
    </p:spTree>
    <p:extLst>
      <p:ext uri="{BB962C8B-B14F-4D97-AF65-F5344CB8AC3E}">
        <p14:creationId xmlns:p14="http://schemas.microsoft.com/office/powerpoint/2010/main" val="399527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9436" y="171450"/>
                <a:ext cx="8363938" cy="1336200"/>
              </a:xfrm>
            </p:spPr>
            <p:txBody>
              <a:bodyPr/>
              <a:lstStyle/>
              <a:p>
                <a:r>
                  <a:rPr lang="en-US" dirty="0"/>
                  <a:t>Exceptionality Function </a:t>
                </a:r>
                <a14:m>
                  <m:oMath xmlns:m="http://schemas.openxmlformats.org/officeDocument/2006/math">
                    <m:r>
                      <a:rPr lang="en-US" i="1">
                        <a:latin typeface="Cambria Math" panose="02040503050406030204" pitchFamily="18" charset="0"/>
                      </a:rPr>
                      <m:t>𝜒</m:t>
                    </m:r>
                  </m:oMath>
                </a14:m>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9436" y="171450"/>
                <a:ext cx="8363938" cy="1336200"/>
              </a:xfrm>
              <a:blipFill>
                <a:blip r:embed="rId3"/>
                <a:stretch>
                  <a:fillRect l="-4401" t="-17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31385" y="924765"/>
                <a:ext cx="8080040" cy="1215526"/>
              </a:xfrm>
              <a:ln>
                <a:noFill/>
              </a:ln>
            </p:spPr>
            <p:txBody>
              <a:bodyPr/>
              <a:lstStyle/>
              <a:p>
                <a:pPr marL="0" indent="0">
                  <a:buNone/>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𝜒</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𝐶</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ℛ</m:t>
                      </m:r>
                    </m:oMath>
                  </m:oMathPara>
                </a14:m>
                <a:endParaRPr lang="en-US" dirty="0">
                  <a:solidFill>
                    <a:srgbClr val="C00000"/>
                  </a:solidFill>
                </a:endParaRPr>
              </a:p>
              <a:p>
                <a:pPr marL="472867" lvl="2" indent="0">
                  <a:buNone/>
                </a:pPr>
                <a:r>
                  <a:rPr lang="en-US" dirty="0" err="1"/>
                  <a:t>outlierness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𝑜</m:t>
                        </m:r>
                      </m:sub>
                    </m:sSub>
                  </m:oMath>
                </a14:m>
                <a:r>
                  <a:rPr lang="en-US" dirty="0"/>
                  <a:t>) [Angiuli2009TODS], one-of-the-few(</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𝑓</m:t>
                        </m:r>
                      </m:sub>
                    </m:sSub>
                  </m:oMath>
                </a14:m>
                <a:r>
                  <a:rPr lang="en-US" dirty="0"/>
                  <a:t>) [Wu2012KDD], isolation scores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m:t>
                        </m:r>
                      </m:sub>
                    </m:sSub>
                  </m:oMath>
                </a14:m>
                <a:r>
                  <a:rPr lang="en-US" dirty="0"/>
                  <a:t>) [Liu2008ICDM]</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31385" y="924765"/>
                <a:ext cx="8080040" cy="1215526"/>
              </a:xfrm>
              <a:blipFill>
                <a:blip r:embed="rId4"/>
                <a:stretch>
                  <a:fillRect l="-1570" t="-1031" b="-13402"/>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a:xfrm>
            <a:off x="7053349" y="4860550"/>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70E146FE-6C6D-FA4C-A5DB-70D878CAD672}"/>
              </a:ext>
            </a:extLst>
          </p:cNvPr>
          <p:cNvSpPr txBox="1">
            <a:spLocks/>
          </p:cNvSpPr>
          <p:nvPr/>
        </p:nvSpPr>
        <p:spPr>
          <a:xfrm>
            <a:off x="181613" y="2289045"/>
            <a:ext cx="8363938" cy="264072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9661" marR="0" lvl="1"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tab pos="472868" algn="l"/>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Upper bound function</a:t>
            </a:r>
          </a:p>
          <a:p>
            <a:pPr marL="472867" marR="0" lvl="2" indent="0" algn="l" defTabSz="686047" rtl="0" eaLnBrk="1" fontAlgn="auto" latinLnBrk="0" hangingPunct="1">
              <a:lnSpc>
                <a:spcPct val="15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4.2</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4.3</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4.4</a:t>
            </a:r>
          </a:p>
        </p:txBody>
      </p:sp>
      <p:pic>
        <p:nvPicPr>
          <p:cNvPr id="6" name="Picture 5">
            <a:extLst>
              <a:ext uri="{FF2B5EF4-FFF2-40B4-BE49-F238E27FC236}">
                <a16:creationId xmlns:a16="http://schemas.microsoft.com/office/drawing/2014/main" id="{3CC8B401-EC7B-8C41-9059-0DE9FFAB66A9}"/>
              </a:ext>
            </a:extLst>
          </p:cNvPr>
          <p:cNvPicPr>
            <a:picLocks noChangeAspect="1"/>
          </p:cNvPicPr>
          <p:nvPr/>
        </p:nvPicPr>
        <p:blipFill>
          <a:blip r:embed="rId5"/>
          <a:stretch>
            <a:fillRect/>
          </a:stretch>
        </p:blipFill>
        <p:spPr>
          <a:xfrm>
            <a:off x="2419134" y="4133058"/>
            <a:ext cx="6606564" cy="796710"/>
          </a:xfrm>
          <a:prstGeom prst="rect">
            <a:avLst/>
          </a:prstGeom>
        </p:spPr>
      </p:pic>
      <p:pic>
        <p:nvPicPr>
          <p:cNvPr id="7" name="Picture 6">
            <a:extLst>
              <a:ext uri="{FF2B5EF4-FFF2-40B4-BE49-F238E27FC236}">
                <a16:creationId xmlns:a16="http://schemas.microsoft.com/office/drawing/2014/main" id="{7912B6FA-A331-4744-BECF-4F61F36CC066}"/>
              </a:ext>
            </a:extLst>
          </p:cNvPr>
          <p:cNvPicPr>
            <a:picLocks noChangeAspect="1"/>
          </p:cNvPicPr>
          <p:nvPr/>
        </p:nvPicPr>
        <p:blipFill>
          <a:blip r:embed="rId6"/>
          <a:stretch>
            <a:fillRect/>
          </a:stretch>
        </p:blipFill>
        <p:spPr>
          <a:xfrm>
            <a:off x="2419134" y="3550777"/>
            <a:ext cx="6356164" cy="457278"/>
          </a:xfrm>
          <a:prstGeom prst="rect">
            <a:avLst/>
          </a:prstGeom>
        </p:spPr>
      </p:pic>
      <p:pic>
        <p:nvPicPr>
          <p:cNvPr id="8" name="Picture 7">
            <a:extLst>
              <a:ext uri="{FF2B5EF4-FFF2-40B4-BE49-F238E27FC236}">
                <a16:creationId xmlns:a16="http://schemas.microsoft.com/office/drawing/2014/main" id="{9AC34C6F-0FB9-B04D-96F3-487400D6CE41}"/>
              </a:ext>
            </a:extLst>
          </p:cNvPr>
          <p:cNvPicPr>
            <a:picLocks noChangeAspect="1"/>
          </p:cNvPicPr>
          <p:nvPr/>
        </p:nvPicPr>
        <p:blipFill>
          <a:blip r:embed="rId7"/>
          <a:stretch>
            <a:fillRect/>
          </a:stretch>
        </p:blipFill>
        <p:spPr>
          <a:xfrm>
            <a:off x="2419134" y="2677550"/>
            <a:ext cx="6126417" cy="752553"/>
          </a:xfrm>
          <a:prstGeom prst="rect">
            <a:avLst/>
          </a:prstGeom>
        </p:spPr>
      </p:pic>
    </p:spTree>
    <p:extLst>
      <p:ext uri="{BB962C8B-B14F-4D97-AF65-F5344CB8AC3E}">
        <p14:creationId xmlns:p14="http://schemas.microsoft.com/office/powerpoint/2010/main" val="387284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Match–based Pattern Generation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2"/>
          <p:cNvSpPr>
            <a:spLocks noGrp="1"/>
          </p:cNvSpPr>
          <p:nvPr>
            <p:ph type="body" sz="quarter" idx="10"/>
          </p:nvPr>
        </p:nvSpPr>
        <p:spPr>
          <a:xfrm>
            <a:off x="389436" y="1085850"/>
            <a:ext cx="8363938" cy="447558"/>
          </a:xfrm>
          <a:ln>
            <a:noFill/>
          </a:ln>
        </p:spPr>
        <p:txBody>
          <a:bodyPr/>
          <a:lstStyle/>
          <a:p>
            <a:r>
              <a:rPr lang="en-US" dirty="0">
                <a:solidFill>
                  <a:srgbClr val="C00000"/>
                </a:solidFill>
              </a:rPr>
              <a:t>Construct Partial Order of Valid Patterns</a:t>
            </a:r>
          </a:p>
        </p:txBody>
      </p:sp>
      <p:pic>
        <p:nvPicPr>
          <p:cNvPr id="3" name="Picture 2"/>
          <p:cNvPicPr>
            <a:picLocks noChangeAspect="1"/>
          </p:cNvPicPr>
          <p:nvPr/>
        </p:nvPicPr>
        <p:blipFill>
          <a:blip r:embed="rId3"/>
          <a:stretch>
            <a:fillRect/>
          </a:stretch>
        </p:blipFill>
        <p:spPr>
          <a:xfrm>
            <a:off x="3006248" y="2621244"/>
            <a:ext cx="2960570" cy="2374519"/>
          </a:xfrm>
          <a:prstGeom prst="rect">
            <a:avLst/>
          </a:prstGeom>
        </p:spPr>
      </p:pic>
      <p:pic>
        <p:nvPicPr>
          <p:cNvPr id="5" name="Picture 4"/>
          <p:cNvPicPr>
            <a:picLocks noChangeAspect="1"/>
          </p:cNvPicPr>
          <p:nvPr/>
        </p:nvPicPr>
        <p:blipFill>
          <a:blip r:embed="rId4"/>
          <a:stretch>
            <a:fillRect/>
          </a:stretch>
        </p:blipFill>
        <p:spPr>
          <a:xfrm>
            <a:off x="1495426" y="1633960"/>
            <a:ext cx="6153150" cy="1085850"/>
          </a:xfrm>
          <a:prstGeom prst="rect">
            <a:avLst/>
          </a:prstGeom>
        </p:spPr>
      </p:pic>
    </p:spTree>
    <p:extLst>
      <p:ext uri="{BB962C8B-B14F-4D97-AF65-F5344CB8AC3E}">
        <p14:creationId xmlns:p14="http://schemas.microsoft.com/office/powerpoint/2010/main" val="1001792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Datasets and Experiments</a:t>
            </a:r>
          </a:p>
        </p:txBody>
      </p:sp>
      <p:sp>
        <p:nvSpPr>
          <p:cNvPr id="3" name="Text Placeholder 2"/>
          <p:cNvSpPr>
            <a:spLocks noGrp="1"/>
          </p:cNvSpPr>
          <p:nvPr>
            <p:ph type="body" sz="quarter" idx="10"/>
          </p:nvPr>
        </p:nvSpPr>
        <p:spPr>
          <a:xfrm>
            <a:off x="140595" y="990431"/>
            <a:ext cx="3934659" cy="3730188"/>
          </a:xfrm>
          <a:ln>
            <a:noFill/>
          </a:ln>
        </p:spPr>
        <p:txBody>
          <a:bodyPr/>
          <a:lstStyle/>
          <a:p>
            <a:pPr marL="0" indent="0">
              <a:buNone/>
            </a:pPr>
            <a:r>
              <a:rPr lang="en-US" dirty="0" err="1">
                <a:solidFill>
                  <a:srgbClr val="C00000"/>
                </a:solidFill>
              </a:rPr>
              <a:t>WCGoals</a:t>
            </a:r>
            <a:endParaRPr lang="en-US" dirty="0">
              <a:solidFill>
                <a:srgbClr val="C00000"/>
              </a:solidFill>
            </a:endParaRPr>
          </a:p>
          <a:p>
            <a:pPr marL="0" indent="0">
              <a:buNone/>
            </a:pPr>
            <a:r>
              <a:rPr lang="en-US" sz="2400" dirty="0">
                <a:solidFill>
                  <a:schemeClr val="tx1"/>
                </a:solidFill>
              </a:rPr>
              <a:t>Created based on </a:t>
            </a:r>
            <a:r>
              <a:rPr lang="en-US" sz="2400" dirty="0" err="1">
                <a:solidFill>
                  <a:schemeClr val="tx1"/>
                </a:solidFill>
              </a:rPr>
              <a:t>FIFA.com</a:t>
            </a:r>
            <a:endParaRPr lang="en-US" sz="2400" dirty="0">
              <a:solidFill>
                <a:schemeClr val="tx1"/>
              </a:solidFill>
            </a:endParaRPr>
          </a:p>
          <a:p>
            <a:pPr marL="0" indent="0">
              <a:buNone/>
            </a:pPr>
            <a:r>
              <a:rPr lang="en-US" sz="2400" dirty="0">
                <a:solidFill>
                  <a:schemeClr val="tx1"/>
                </a:solidFill>
              </a:rPr>
              <a:t>11 node types, 13 edge types</a:t>
            </a:r>
          </a:p>
          <a:p>
            <a:pPr marL="0" indent="0">
              <a:buNone/>
            </a:pPr>
            <a:r>
              <a:rPr lang="en-US" sz="2400" dirty="0">
                <a:solidFill>
                  <a:schemeClr val="tx1"/>
                </a:solidFill>
              </a:rPr>
              <a:t>49,078 nodes, 158,114 edges</a:t>
            </a:r>
          </a:p>
          <a:p>
            <a:pPr marL="0" indent="0">
              <a:buNone/>
            </a:pPr>
            <a:endParaRPr lang="en-US" sz="2000" dirty="0">
              <a:solidFill>
                <a:schemeClr val="tx1"/>
              </a:solidFill>
            </a:endParaRPr>
          </a:p>
          <a:p>
            <a:pPr marL="0" indent="0">
              <a:buNone/>
            </a:pPr>
            <a:r>
              <a:rPr lang="en-US" dirty="0">
                <a:solidFill>
                  <a:srgbClr val="C00000"/>
                </a:solidFill>
              </a:rPr>
              <a:t>Film-Award</a:t>
            </a:r>
          </a:p>
          <a:p>
            <a:pPr marL="0" indent="0">
              <a:buNone/>
            </a:pPr>
            <a:r>
              <a:rPr lang="en-US" sz="2200" dirty="0"/>
              <a:t> </a:t>
            </a:r>
            <a:r>
              <a:rPr lang="en-US" sz="2200" dirty="0">
                <a:solidFill>
                  <a:schemeClr val="tx1"/>
                </a:solidFill>
              </a:rPr>
              <a:t>A subgraph of Freebase</a:t>
            </a:r>
          </a:p>
          <a:p>
            <a:pPr marL="0" indent="0">
              <a:buNone/>
            </a:pPr>
            <a:r>
              <a:rPr lang="en-US" sz="2200" dirty="0">
                <a:solidFill>
                  <a:schemeClr val="tx1"/>
                </a:solidFill>
              </a:rPr>
              <a:t> 95 node types, 117 edge types</a:t>
            </a:r>
          </a:p>
          <a:p>
            <a:pPr marL="0" indent="0">
              <a:buNone/>
            </a:pPr>
            <a:r>
              <a:rPr lang="en-US" sz="2200" dirty="0">
                <a:solidFill>
                  <a:schemeClr val="tx1"/>
                </a:solidFill>
              </a:rPr>
              <a:t> 5,437,628 nodes, 10,879,448 edges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9E8CEFB-5042-1045-B120-75A0AB909F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9474" y="930410"/>
            <a:ext cx="5134526" cy="3850895"/>
          </a:xfrm>
          <a:prstGeom prst="rect">
            <a:avLst/>
          </a:prstGeom>
        </p:spPr>
      </p:pic>
    </p:spTree>
    <p:extLst>
      <p:ext uri="{BB962C8B-B14F-4D97-AF65-F5344CB8AC3E}">
        <p14:creationId xmlns:p14="http://schemas.microsoft.com/office/powerpoint/2010/main" val="124192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 y="1085849"/>
            <a:ext cx="9102434"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dirty="0"/>
              <a:t>Graph Data Usability (Orion, GQBE, </a:t>
            </a:r>
            <a:r>
              <a:rPr lang="en-US" sz="2400" dirty="0" err="1"/>
              <a:t>TableView</a:t>
            </a:r>
            <a:r>
              <a:rPr lang="en-US" sz="2400" dirty="0"/>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79</a:t>
            </a:fld>
            <a:endParaRPr lang="en-US" dirty="0"/>
          </a:p>
        </p:txBody>
      </p:sp>
    </p:spTree>
    <p:extLst>
      <p:ext uri="{BB962C8B-B14F-4D97-AF65-F5344CB8AC3E}">
        <p14:creationId xmlns:p14="http://schemas.microsoft.com/office/powerpoint/2010/main" val="2707066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746234"/>
            <a:ext cx="8363938" cy="4382738"/>
          </a:xfrm>
        </p:spPr>
        <p:txBody>
          <a:bodyPr/>
          <a:lstStyle/>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It was always there, since “Yellow Journalism” started in 1890s. </a:t>
            </a: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Exaggerated headlines, clickbait, computational propaganda, misinformation, disinformation</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Snopes.com</a:t>
            </a:r>
            <a:r>
              <a:rPr lang="en-US" sz="2000" dirty="0">
                <a:latin typeface="Open Sans" panose="020B0606030504020204" pitchFamily="34" charset="0"/>
                <a:ea typeface="Open Sans" panose="020B0606030504020204" pitchFamily="34" charset="0"/>
                <a:cs typeface="Open Sans" panose="020B0606030504020204" pitchFamily="34" charset="0"/>
              </a:rPr>
              <a:t> (1994), Glenn Kessler (1996), </a:t>
            </a:r>
            <a:r>
              <a:rPr lang="en-US" sz="2000" dirty="0" err="1">
                <a:latin typeface="Open Sans" panose="020B0606030504020204" pitchFamily="34" charset="0"/>
                <a:ea typeface="Open Sans" panose="020B0606030504020204" pitchFamily="34" charset="0"/>
                <a:cs typeface="Open Sans" panose="020B0606030504020204" pitchFamily="34" charset="0"/>
              </a:rPr>
              <a:t>FactCheck.org</a:t>
            </a:r>
            <a:r>
              <a:rPr lang="en-US" sz="2000" dirty="0">
                <a:latin typeface="Open Sans" panose="020B0606030504020204" pitchFamily="34" charset="0"/>
                <a:ea typeface="Open Sans" panose="020B0606030504020204" pitchFamily="34" charset="0"/>
                <a:cs typeface="Open Sans" panose="020B0606030504020204" pitchFamily="34" charset="0"/>
              </a:rPr>
              <a:t> (2003), PolitiFact (2007)</a:t>
            </a:r>
            <a:endParaRPr lang="en-US"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But it became a daily talking point since 2016.</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Pizzagate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“filter bubble” and “echo chamber” exacerbated by social media</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zh-CN"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zh-CN" sz="2000" dirty="0">
                <a:latin typeface="Open Sans" panose="020B0606030504020204" pitchFamily="34" charset="0"/>
                <a:ea typeface="Open Sans" panose="020B0606030504020204" pitchFamily="34" charset="0"/>
                <a:cs typeface="Open Sans" panose="020B0606030504020204" pitchFamily="34" charset="0"/>
              </a:rPr>
              <a:t>many false claims in political discourses</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Russian meddling with U.S. election</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Twitter bots, Facebook ads, trendy topic algorithms</a:t>
            </a:r>
          </a:p>
        </p:txBody>
      </p:sp>
      <p:sp>
        <p:nvSpPr>
          <p:cNvPr id="3" name="Title 2"/>
          <p:cNvSpPr>
            <a:spLocks noGrp="1"/>
          </p:cNvSpPr>
          <p:nvPr>
            <p:ph type="title"/>
          </p:nvPr>
        </p:nvSpPr>
        <p:spPr>
          <a:xfrm>
            <a:off x="389436" y="171449"/>
            <a:ext cx="8363938" cy="574785"/>
          </a:xfrm>
        </p:spPr>
        <p:txBody>
          <a:bodyPr lIns="91440" tIns="45720" rIns="91440" bIns="45720" anchor="ctr" anchorCtr="0">
            <a:normAutofit fontScale="90000"/>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a:t>
            </a:r>
            <a:r>
              <a:rPr lang="zh-CN" alt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r>
              <a:rPr lang="en-US" altLang="zh-CN"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Fake News” Problem</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3">
            <a:extLst>
              <a:ext uri="{FF2B5EF4-FFF2-40B4-BE49-F238E27FC236}">
                <a16:creationId xmlns:a16="http://schemas.microsoft.com/office/drawing/2014/main" id="{DEC3FD91-0663-E84D-BCB8-837ADF2A76F7}"/>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4034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147" y="67449"/>
            <a:ext cx="8475959" cy="447558"/>
          </a:xfrm>
        </p:spPr>
        <p:txBody>
          <a:bodyPr/>
          <a:lstStyle/>
          <a:p>
            <a:pPr algn="ctr"/>
            <a:r>
              <a:rPr lang="en-US" sz="3200" b="1" dirty="0">
                <a:solidFill>
                  <a:srgbClr val="13409F"/>
                </a:solidFill>
              </a:rPr>
              <a:t>Tackling Graph Data Usability Challenges</a:t>
            </a:r>
          </a:p>
        </p:txBody>
      </p:sp>
      <p:sp>
        <p:nvSpPr>
          <p:cNvPr id="22" name="Text Placeholder 2"/>
          <p:cNvSpPr>
            <a:spLocks noGrp="1"/>
          </p:cNvSpPr>
          <p:nvPr>
            <p:ph type="body" sz="quarter" idx="10"/>
          </p:nvPr>
        </p:nvSpPr>
        <p:spPr>
          <a:xfrm>
            <a:off x="166255" y="515007"/>
            <a:ext cx="8977745" cy="4628493"/>
          </a:xfrm>
        </p:spPr>
        <p:txBody>
          <a:bodyPr/>
          <a:lstStyle/>
          <a:p>
            <a:r>
              <a:rPr lang="en-US" sz="2400" dirty="0">
                <a:solidFill>
                  <a:srgbClr val="C00000"/>
                </a:solidFill>
              </a:rPr>
              <a:t>Challenges</a:t>
            </a:r>
          </a:p>
          <a:p>
            <a:pPr marL="342900" indent="-342900">
              <a:buFont typeface="Courier New" charset="0"/>
              <a:buChar char="o"/>
            </a:pPr>
            <a:r>
              <a:rPr lang="en-US" sz="2400" dirty="0">
                <a:solidFill>
                  <a:schemeClr val="tx1"/>
                </a:solidFill>
              </a:rPr>
              <a:t>Massive, complex graphs; millions of entities; billions of edges.</a:t>
            </a:r>
          </a:p>
          <a:p>
            <a:pPr marL="342900" indent="-342900">
              <a:buFont typeface="Courier New" charset="0"/>
              <a:buChar char="o"/>
            </a:pPr>
            <a:r>
              <a:rPr lang="en-US" sz="2400" dirty="0">
                <a:solidFill>
                  <a:schemeClr val="tx1"/>
                </a:solidFill>
              </a:rPr>
              <a:t>Requires substantial understanding of schema and data and complex pre-processing, before one can fetch information or gain insights from data. </a:t>
            </a:r>
            <a:endParaRPr lang="en-US" sz="2000" dirty="0">
              <a:solidFill>
                <a:schemeClr val="tx1"/>
              </a:solidFill>
            </a:endParaRPr>
          </a:p>
          <a:p>
            <a:r>
              <a:rPr lang="en-US" sz="2400" dirty="0">
                <a:solidFill>
                  <a:srgbClr val="C00000"/>
                </a:solidFill>
              </a:rPr>
              <a:t>Objectives</a:t>
            </a:r>
          </a:p>
          <a:p>
            <a:pPr marL="342900" indent="-342900">
              <a:buFont typeface="Courier New" charset="0"/>
              <a:buChar char="o"/>
            </a:pPr>
            <a:r>
              <a:rPr lang="en-US" sz="2400" dirty="0">
                <a:solidFill>
                  <a:schemeClr val="tx1"/>
                </a:solidFill>
              </a:rPr>
              <a:t>Make it easy to understand, query, explore, and clean graph data.</a:t>
            </a:r>
            <a:endParaRPr lang="en-US" sz="2400" dirty="0"/>
          </a:p>
          <a:p>
            <a:r>
              <a:rPr lang="en-US" sz="2400" dirty="0">
                <a:solidFill>
                  <a:srgbClr val="C00000"/>
                </a:solidFill>
              </a:rPr>
              <a:t>Systems</a:t>
            </a:r>
          </a:p>
          <a:p>
            <a:pPr marL="342900" indent="-342900">
              <a:buFont typeface="Courier New" charset="0"/>
              <a:buChar char="o"/>
            </a:pPr>
            <a:r>
              <a:rPr lang="en-US" sz="2000" dirty="0">
                <a:solidFill>
                  <a:srgbClr val="0064B1"/>
                </a:solidFill>
              </a:rPr>
              <a:t>GQBE [TKDE15, ICDE14demo]: </a:t>
            </a:r>
            <a:r>
              <a:rPr lang="en-US" sz="2000" dirty="0">
                <a:solidFill>
                  <a:schemeClr val="tx1"/>
                </a:solidFill>
              </a:rPr>
              <a:t>graph query by example</a:t>
            </a:r>
          </a:p>
          <a:p>
            <a:pPr marL="342900" indent="-342900">
              <a:buFont typeface="Courier New" charset="0"/>
              <a:buChar char="o"/>
            </a:pPr>
            <a:r>
              <a:rPr lang="en-US" sz="2000" dirty="0">
                <a:solidFill>
                  <a:srgbClr val="0064B1"/>
                </a:solidFill>
              </a:rPr>
              <a:t>Orion [VLDB15demo, SIGMOD17tutorial]</a:t>
            </a:r>
            <a:r>
              <a:rPr lang="en-US" sz="2000" dirty="0">
                <a:solidFill>
                  <a:schemeClr val="tx1"/>
                </a:solidFill>
              </a:rPr>
              <a:t>: auto-suggestion for interactive query formulation</a:t>
            </a:r>
          </a:p>
          <a:p>
            <a:pPr marL="342900" indent="-342900">
              <a:buFont typeface="Courier New" charset="0"/>
              <a:buChar char="o"/>
            </a:pPr>
            <a:r>
              <a:rPr lang="en-US" sz="2000" dirty="0" err="1">
                <a:solidFill>
                  <a:srgbClr val="0064B1"/>
                </a:solidFill>
              </a:rPr>
              <a:t>TableView</a:t>
            </a:r>
            <a:r>
              <a:rPr lang="en-US" sz="2000" dirty="0">
                <a:solidFill>
                  <a:srgbClr val="0064B1"/>
                </a:solidFill>
              </a:rPr>
              <a:t> [SIGMOD16, ICDE18demo]</a:t>
            </a:r>
            <a:r>
              <a:rPr lang="en-US" sz="2000" dirty="0">
                <a:solidFill>
                  <a:schemeClr val="tx1"/>
                </a:solidFill>
              </a:rPr>
              <a:t>: generating preview tables for knowledge graphs</a:t>
            </a:r>
          </a:p>
          <a:p>
            <a:r>
              <a:rPr lang="en-US" sz="2000" dirty="0">
                <a:solidFill>
                  <a:schemeClr val="tx1"/>
                </a:solidFill>
              </a:rPr>
              <a:t>       </a:t>
            </a:r>
            <a:r>
              <a:rPr lang="en-US" sz="2000" b="1" dirty="0">
                <a:solidFill>
                  <a:srgbClr val="C00000"/>
                </a:solidFill>
              </a:rPr>
              <a:t>( * SIGMOD Most Reproducible Paper Award)</a:t>
            </a:r>
          </a:p>
          <a:p>
            <a:pPr marL="342900" indent="-342900">
              <a:buFont typeface="Courier New" charset="0"/>
              <a:buChar char="o"/>
            </a:pPr>
            <a:r>
              <a:rPr lang="en-US" sz="2000" dirty="0">
                <a:solidFill>
                  <a:srgbClr val="0064B1"/>
                </a:solidFill>
              </a:rPr>
              <a:t>Maverick [SIGMOD18, VLDB18demo]</a:t>
            </a:r>
            <a:r>
              <a:rPr lang="en-US" sz="2000" dirty="0">
                <a:solidFill>
                  <a:schemeClr val="tx1"/>
                </a:solidFill>
              </a:rPr>
              <a:t>: finding outliers and errors in graphs</a:t>
            </a:r>
            <a:endParaRPr lang="en-US" sz="2000" dirty="0"/>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844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147" y="367323"/>
            <a:ext cx="8475959" cy="844062"/>
          </a:xfrm>
        </p:spPr>
        <p:txBody>
          <a:bodyPr lIns="91440" tIns="45720" rIns="91440" bIns="45720" anchor="ctr" anchorCtr="0">
            <a:normAutofit/>
          </a:bodyPr>
          <a:lstStyle/>
          <a:p>
            <a:pPr algn="ctr"/>
            <a:r>
              <a:rPr lang="en-US" sz="3200" b="1" dirty="0">
                <a:solidFill>
                  <a:srgbClr val="13409F"/>
                </a:solidFill>
              </a:rPr>
              <a:t>Embedding-Based Knowledge Graph Completion</a:t>
            </a:r>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B601BD73-CAEE-4449-9A4D-FACE2C82291C}"/>
              </a:ext>
            </a:extLst>
          </p:cNvPr>
          <p:cNvPicPr>
            <a:picLocks noChangeAspect="1"/>
          </p:cNvPicPr>
          <p:nvPr/>
        </p:nvPicPr>
        <p:blipFill>
          <a:blip r:embed="rId3"/>
          <a:stretch>
            <a:fillRect/>
          </a:stretch>
        </p:blipFill>
        <p:spPr>
          <a:xfrm>
            <a:off x="0" y="1755200"/>
            <a:ext cx="9144000" cy="2383375"/>
          </a:xfrm>
          <a:prstGeom prst="rect">
            <a:avLst/>
          </a:prstGeom>
        </p:spPr>
      </p:pic>
    </p:spTree>
    <p:extLst>
      <p:ext uri="{BB962C8B-B14F-4D97-AF65-F5344CB8AC3E}">
        <p14:creationId xmlns:p14="http://schemas.microsoft.com/office/powerpoint/2010/main" val="3811811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A238A-559F-1B40-82B9-61F8A3EEF979}"/>
              </a:ext>
            </a:extLst>
          </p:cNvPr>
          <p:cNvSpPr>
            <a:spLocks noGrp="1"/>
          </p:cNvSpPr>
          <p:nvPr>
            <p:ph type="sldNum" sz="quarter" idx="10"/>
          </p:nvPr>
        </p:nvSpPr>
        <p:spPr/>
        <p:txBody>
          <a:bodyPr/>
          <a:lstStyle/>
          <a:p>
            <a:fld id="{FC2EED17-1836-6142-A4B1-ABB9C7C22E41}" type="slidenum">
              <a:rPr lang="en-US" smtClean="0"/>
              <a:pPr/>
              <a:t>82</a:t>
            </a:fld>
            <a:endParaRPr lang="en-US"/>
          </a:p>
        </p:txBody>
      </p:sp>
      <p:pic>
        <p:nvPicPr>
          <p:cNvPr id="6" name="Picture 5">
            <a:extLst>
              <a:ext uri="{FF2B5EF4-FFF2-40B4-BE49-F238E27FC236}">
                <a16:creationId xmlns:a16="http://schemas.microsoft.com/office/drawing/2014/main" id="{EC870F03-E4F6-CE42-9C4D-CE217D4C67F1}"/>
              </a:ext>
            </a:extLst>
          </p:cNvPr>
          <p:cNvPicPr>
            <a:picLocks noChangeAspect="1"/>
          </p:cNvPicPr>
          <p:nvPr/>
        </p:nvPicPr>
        <p:blipFill>
          <a:blip r:embed="rId2"/>
          <a:stretch>
            <a:fillRect/>
          </a:stretch>
        </p:blipFill>
        <p:spPr>
          <a:xfrm>
            <a:off x="2060478" y="0"/>
            <a:ext cx="5023043" cy="5143500"/>
          </a:xfrm>
          <a:prstGeom prst="rect">
            <a:avLst/>
          </a:prstGeom>
        </p:spPr>
      </p:pic>
    </p:spTree>
    <p:extLst>
      <p:ext uri="{BB962C8B-B14F-4D97-AF65-F5344CB8AC3E}">
        <p14:creationId xmlns:p14="http://schemas.microsoft.com/office/powerpoint/2010/main" val="3330366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a:t>IDIR Projects and Demos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9436" y="1145894"/>
            <a:ext cx="8363938" cy="3139321"/>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aramond" charset="0"/>
                <a:ea typeface="Garamond" charset="0"/>
                <a:cs typeface="Garamond" charset="0"/>
              </a:rPr>
              <a:t>Demonstration Videos  </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5"/>
              </a:rPr>
              <a:t>https://vimeo.com/channels/1024406</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rPr>
              <a:t> </a:t>
            </a:r>
            <a:endPar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endPar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rPr>
              <a:t>ClaimBuster</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r>
              <a:rPr kumimoji="0" lang="en-US" altLang="zh-CN" sz="1800" b="0" i="0" u="none" strike="noStrike" kern="1200" cap="none" spc="0" normalizeH="0" baseline="0" noProof="0" dirty="0">
                <a:ln>
                  <a:noFill/>
                </a:ln>
                <a:solidFill>
                  <a:srgbClr val="000000"/>
                </a:solidFill>
                <a:effectLst/>
                <a:uLnTx/>
                <a:uFillTx/>
                <a:latin typeface="Garamond" charset="0"/>
                <a:ea typeface="Garamond" charset="0"/>
                <a:cs typeface="Garamond" charset="0"/>
              </a:rPr>
              <a:t>idir.uta.edu/claimbuster)  A</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utomated, live fact-checking</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7"/>
              </a:rPr>
              <a:t>CrewScout</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(idir.uta.edu/crewscout)  Expert team finding by skyline groups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8"/>
              </a:rPr>
              <a:t>ERQ: Entity-Relationship Query</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(idir.uta.edu/erq) Structured query on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9"/>
              </a:rPr>
              <a:t>Facetedpedia</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(idir.uta.edu/facetedpedia) Faceted search interface for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0"/>
              </a:rPr>
              <a:t>FactWatcher</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(idir.uta.edu/factwatcher) Fact-finding from real-world events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1"/>
              </a:rPr>
              <a:t>GQBE</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(idir.uta.edu/gqbe)  Graph query by example</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2"/>
              </a:rPr>
              <a:t>Orion</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rPr>
              <a:t> (</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idir.uta.edu/orion)  Auto-suggestion for interactive graph query formulation</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3"/>
              </a:rPr>
              <a:t>TableView</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Generating preview tables for knowledge graphs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3"/>
              </a:rPr>
              <a:t>Maverick</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Exceptional fact finding from knowledge graphs</a:t>
            </a:r>
          </a:p>
        </p:txBody>
      </p:sp>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748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normAutofit fontScale="90000"/>
          </a:bodyPr>
          <a:lstStyle/>
          <a:p>
            <a:r>
              <a:rPr lang="en-US" dirty="0"/>
              <a:t>Current IDIR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fld id="{FC2EED17-1836-6142-A4B1-ABB9C7C22E41}" type="slidenum">
              <a:rPr lang="en-US" smtClean="0"/>
              <a:pPr/>
              <a:t>84</a:t>
            </a:fld>
            <a:endParaRPr lang="en-US" dirty="0"/>
          </a:p>
        </p:txBody>
      </p:sp>
      <p:sp>
        <p:nvSpPr>
          <p:cNvPr id="17" name="TextBox 16">
            <a:extLst>
              <a:ext uri="{FF2B5EF4-FFF2-40B4-BE49-F238E27FC236}">
                <a16:creationId xmlns:a16="http://schemas.microsoft.com/office/drawing/2014/main" id="{946C8F1C-683D-0F4C-AC44-FD723170476D}"/>
              </a:ext>
            </a:extLst>
          </p:cNvPr>
          <p:cNvSpPr txBox="1"/>
          <p:nvPr/>
        </p:nvSpPr>
        <p:spPr>
          <a:xfrm>
            <a:off x="668382" y="2040436"/>
            <a:ext cx="681790" cy="430887"/>
          </a:xfrm>
          <a:prstGeom prst="rect">
            <a:avLst/>
          </a:prstGeom>
          <a:noFill/>
        </p:spPr>
        <p:txBody>
          <a:bodyPr wrap="none" lIns="0" tIns="0" rIns="0" bIns="0" rtlCol="0">
            <a:spAutoFit/>
          </a:bodyPr>
          <a:lstStyle/>
          <a:p>
            <a:pPr algn="ctr"/>
            <a:r>
              <a:rPr lang="en-US" dirty="0">
                <a:latin typeface="Garamond" panose="02020404030301010803" pitchFamily="18" charset="0"/>
              </a:rPr>
              <a:t>Farahnaz </a:t>
            </a:r>
          </a:p>
          <a:p>
            <a:pPr algn="ctr"/>
            <a:r>
              <a:rPr lang="en-US" dirty="0">
                <a:latin typeface="Garamond" panose="02020404030301010803" pitchFamily="18" charset="0"/>
              </a:rPr>
              <a:t>Akrami</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8" name="TextBox 17">
            <a:extLst>
              <a:ext uri="{FF2B5EF4-FFF2-40B4-BE49-F238E27FC236}">
                <a16:creationId xmlns:a16="http://schemas.microsoft.com/office/drawing/2014/main" id="{CC089F4F-77B4-CD47-BDC8-7BE86B91D7D7}"/>
              </a:ext>
            </a:extLst>
          </p:cNvPr>
          <p:cNvSpPr txBox="1"/>
          <p:nvPr/>
        </p:nvSpPr>
        <p:spPr>
          <a:xfrm>
            <a:off x="1615025" y="2044947"/>
            <a:ext cx="479811" cy="430887"/>
          </a:xfrm>
          <a:prstGeom prst="rect">
            <a:avLst/>
          </a:prstGeom>
          <a:noFill/>
        </p:spPr>
        <p:txBody>
          <a:bodyPr wrap="none" lIns="0" tIns="0" rIns="0" bIns="0" rtlCol="0">
            <a:spAutoFit/>
          </a:bodyPr>
          <a:lstStyle/>
          <a:p>
            <a:pPr algn="ctr"/>
            <a:r>
              <a:rPr lang="en-US" dirty="0">
                <a:latin typeface="Garamond" panose="02020404030301010803" pitchFamily="18" charset="0"/>
              </a:rPr>
              <a:t>Fatma </a:t>
            </a:r>
          </a:p>
          <a:p>
            <a:pPr algn="ctr"/>
            <a:r>
              <a:rPr lang="en-US" dirty="0">
                <a:latin typeface="Garamond" panose="02020404030301010803" pitchFamily="18" charset="0"/>
              </a:rPr>
              <a:t>Arslan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9" name="TextBox 18">
            <a:extLst>
              <a:ext uri="{FF2B5EF4-FFF2-40B4-BE49-F238E27FC236}">
                <a16:creationId xmlns:a16="http://schemas.microsoft.com/office/drawing/2014/main" id="{1B66D475-FF7B-094D-B126-CC50626E91D0}"/>
              </a:ext>
            </a:extLst>
          </p:cNvPr>
          <p:cNvSpPr txBox="1"/>
          <p:nvPr/>
        </p:nvSpPr>
        <p:spPr>
          <a:xfrm>
            <a:off x="4210526" y="2060385"/>
            <a:ext cx="694101" cy="430887"/>
          </a:xfrm>
          <a:prstGeom prst="rect">
            <a:avLst/>
          </a:prstGeom>
          <a:noFill/>
        </p:spPr>
        <p:txBody>
          <a:bodyPr wrap="none" lIns="0" tIns="0" rIns="0" bIns="0" rtlCol="0">
            <a:spAutoFit/>
          </a:bodyPr>
          <a:lstStyle/>
          <a:p>
            <a:pPr algn="ctr"/>
            <a:r>
              <a:rPr lang="en-US" dirty="0">
                <a:latin typeface="Garamond" panose="02020404030301010803" pitchFamily="18" charset="0"/>
              </a:rPr>
              <a:t>Shadekur </a:t>
            </a:r>
          </a:p>
          <a:p>
            <a:pPr algn="ctr"/>
            <a:r>
              <a:rPr lang="en-US" dirty="0">
                <a:latin typeface="Garamond" panose="02020404030301010803" pitchFamily="18" charset="0"/>
              </a:rPr>
              <a:t>Rahman</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0" name="TextBox 19">
            <a:extLst>
              <a:ext uri="{FF2B5EF4-FFF2-40B4-BE49-F238E27FC236}">
                <a16:creationId xmlns:a16="http://schemas.microsoft.com/office/drawing/2014/main" id="{825D00B4-866F-4747-8097-7627267B8C8E}"/>
              </a:ext>
            </a:extLst>
          </p:cNvPr>
          <p:cNvSpPr txBox="1"/>
          <p:nvPr/>
        </p:nvSpPr>
        <p:spPr>
          <a:xfrm>
            <a:off x="5201105" y="2041541"/>
            <a:ext cx="514564" cy="430887"/>
          </a:xfrm>
          <a:prstGeom prst="rect">
            <a:avLst/>
          </a:prstGeom>
          <a:noFill/>
        </p:spPr>
        <p:txBody>
          <a:bodyPr wrap="none" lIns="0" tIns="0" rIns="0" bIns="0" rtlCol="0">
            <a:spAutoFit/>
          </a:bodyPr>
          <a:lstStyle/>
          <a:p>
            <a:pPr algn="ctr"/>
            <a:r>
              <a:rPr lang="en-US" dirty="0">
                <a:latin typeface="Garamond" panose="02020404030301010803" pitchFamily="18" charset="0"/>
              </a:rPr>
              <a:t>Samiul </a:t>
            </a:r>
          </a:p>
          <a:p>
            <a:pPr algn="ctr"/>
            <a:r>
              <a:rPr lang="en-US" dirty="0">
                <a:latin typeface="Garamond" panose="02020404030301010803" pitchFamily="18" charset="0"/>
              </a:rPr>
              <a:t>Saeef</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2" name="TextBox 21">
            <a:extLst>
              <a:ext uri="{FF2B5EF4-FFF2-40B4-BE49-F238E27FC236}">
                <a16:creationId xmlns:a16="http://schemas.microsoft.com/office/drawing/2014/main" id="{7E836D39-C98B-EC44-B9A1-5993DEB0F6FD}"/>
              </a:ext>
            </a:extLst>
          </p:cNvPr>
          <p:cNvSpPr txBox="1"/>
          <p:nvPr/>
        </p:nvSpPr>
        <p:spPr>
          <a:xfrm>
            <a:off x="6904143" y="2044947"/>
            <a:ext cx="772006" cy="430887"/>
          </a:xfrm>
          <a:prstGeom prst="rect">
            <a:avLst/>
          </a:prstGeom>
          <a:noFill/>
        </p:spPr>
        <p:txBody>
          <a:bodyPr wrap="none" lIns="0" tIns="0" rIns="0" bIns="0" rtlCol="0">
            <a:spAutoFit/>
          </a:bodyPr>
          <a:lstStyle/>
          <a:p>
            <a:pPr algn="ctr"/>
            <a:r>
              <a:rPr lang="en-US" dirty="0">
                <a:latin typeface="Garamond" panose="02020404030301010803" pitchFamily="18" charset="0"/>
              </a:rPr>
              <a:t>Theodora </a:t>
            </a:r>
          </a:p>
          <a:p>
            <a:pPr algn="ctr"/>
            <a:r>
              <a:rPr lang="en-US" dirty="0">
                <a:latin typeface="Garamond" panose="02020404030301010803" pitchFamily="18" charset="0"/>
              </a:rPr>
              <a:t>Toutountzi</a:t>
            </a:r>
            <a:endParaRPr lang="en-US" dirty="0"/>
          </a:p>
        </p:txBody>
      </p:sp>
      <p:sp>
        <p:nvSpPr>
          <p:cNvPr id="23" name="TextBox 22">
            <a:extLst>
              <a:ext uri="{FF2B5EF4-FFF2-40B4-BE49-F238E27FC236}">
                <a16:creationId xmlns:a16="http://schemas.microsoft.com/office/drawing/2014/main" id="{DF8CB42C-38EA-124B-9D20-89FA9BF59359}"/>
              </a:ext>
            </a:extLst>
          </p:cNvPr>
          <p:cNvSpPr txBox="1"/>
          <p:nvPr/>
        </p:nvSpPr>
        <p:spPr>
          <a:xfrm>
            <a:off x="454684" y="722678"/>
            <a:ext cx="1452321"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Ph.D. students</a:t>
            </a:r>
            <a:endParaRPr lang="en-US" sz="4800" dirty="0">
              <a:solidFill>
                <a:srgbClr val="C00000"/>
              </a:solidFill>
              <a:latin typeface="Garamond" panose="02020404030301010803"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9" y="1128629"/>
            <a:ext cx="735196" cy="91440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524" r="9190" b="37354"/>
          <a:stretch/>
        </p:blipFill>
        <p:spPr>
          <a:xfrm>
            <a:off x="1476267" y="1128629"/>
            <a:ext cx="781631"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4711" y="1128629"/>
            <a:ext cx="731252" cy="914400"/>
          </a:xfrm>
          <a:prstGeom prst="rect">
            <a:avLst/>
          </a:prstGeom>
        </p:spPr>
      </p:pic>
      <p:sp>
        <p:nvSpPr>
          <p:cNvPr id="36" name="TextBox 35">
            <a:extLst>
              <a:ext uri="{FF2B5EF4-FFF2-40B4-BE49-F238E27FC236}">
                <a16:creationId xmlns:a16="http://schemas.microsoft.com/office/drawing/2014/main" id="{CC089F4F-77B4-CD47-BDC8-7BE86B91D7D7}"/>
              </a:ext>
            </a:extLst>
          </p:cNvPr>
          <p:cNvSpPr txBox="1"/>
          <p:nvPr/>
        </p:nvSpPr>
        <p:spPr>
          <a:xfrm>
            <a:off x="2493112" y="2048087"/>
            <a:ext cx="477118" cy="430887"/>
          </a:xfrm>
          <a:prstGeom prst="rect">
            <a:avLst/>
          </a:prstGeom>
          <a:noFill/>
        </p:spPr>
        <p:txBody>
          <a:bodyPr wrap="none" lIns="0" tIns="0" rIns="0" bIns="0" rtlCol="0">
            <a:spAutoFit/>
          </a:bodyPr>
          <a:lstStyle/>
          <a:p>
            <a:pPr algn="ctr"/>
            <a:r>
              <a:rPr lang="en-US" dirty="0">
                <a:latin typeface="Garamond" panose="02020404030301010803" pitchFamily="18" charset="0"/>
              </a:rPr>
              <a:t>Israa </a:t>
            </a:r>
          </a:p>
          <a:p>
            <a:pPr algn="ctr"/>
            <a:r>
              <a:rPr lang="en-US" dirty="0">
                <a:latin typeface="Garamond" panose="02020404030301010803" pitchFamily="18" charset="0"/>
              </a:rPr>
              <a:t>Jaradat</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066" y="1133687"/>
            <a:ext cx="732092" cy="9144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2542" y="1112187"/>
            <a:ext cx="700470" cy="9144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4433" y="1128629"/>
            <a:ext cx="751408" cy="9144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8206" y="1126035"/>
            <a:ext cx="748898" cy="914400"/>
          </a:xfrm>
          <a:prstGeom prst="rect">
            <a:avLst/>
          </a:prstGeom>
        </p:spPr>
      </p:pic>
      <p:sp>
        <p:nvSpPr>
          <p:cNvPr id="46" name="TextBox 45">
            <a:extLst>
              <a:ext uri="{FF2B5EF4-FFF2-40B4-BE49-F238E27FC236}">
                <a16:creationId xmlns:a16="http://schemas.microsoft.com/office/drawing/2014/main" id="{825D00B4-866F-4747-8097-7627267B8C8E}"/>
              </a:ext>
            </a:extLst>
          </p:cNvPr>
          <p:cNvSpPr txBox="1"/>
          <p:nvPr/>
        </p:nvSpPr>
        <p:spPr>
          <a:xfrm>
            <a:off x="6214302" y="2036841"/>
            <a:ext cx="376706" cy="430887"/>
          </a:xfrm>
          <a:prstGeom prst="rect">
            <a:avLst/>
          </a:prstGeom>
          <a:noFill/>
        </p:spPr>
        <p:txBody>
          <a:bodyPr wrap="none" lIns="0" tIns="0" rIns="0" bIns="0" rtlCol="0">
            <a:spAutoFit/>
          </a:bodyPr>
          <a:lstStyle/>
          <a:p>
            <a:pPr algn="ctr"/>
            <a:r>
              <a:rPr lang="en-US" dirty="0">
                <a:latin typeface="Garamond" panose="02020404030301010803" pitchFamily="18" charset="0"/>
              </a:rPr>
              <a:t>Xiao </a:t>
            </a:r>
          </a:p>
          <a:p>
            <a:pPr algn="ctr"/>
            <a:r>
              <a:rPr lang="en-US" dirty="0">
                <a:latin typeface="Garamond" panose="02020404030301010803" pitchFamily="18" charset="0"/>
              </a:rPr>
              <a:t>Shi</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4143" y="1112187"/>
            <a:ext cx="751377" cy="9144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3683" y="1122105"/>
            <a:ext cx="730595" cy="914400"/>
          </a:xfrm>
          <a:prstGeom prst="rect">
            <a:avLst/>
          </a:prstGeom>
        </p:spPr>
      </p:pic>
      <p:sp>
        <p:nvSpPr>
          <p:cNvPr id="47" name="TextBox 46">
            <a:extLst>
              <a:ext uri="{FF2B5EF4-FFF2-40B4-BE49-F238E27FC236}">
                <a16:creationId xmlns:a16="http://schemas.microsoft.com/office/drawing/2014/main" id="{825D00B4-866F-4747-8097-7627267B8C8E}"/>
              </a:ext>
            </a:extLst>
          </p:cNvPr>
          <p:cNvSpPr txBox="1"/>
          <p:nvPr/>
        </p:nvSpPr>
        <p:spPr>
          <a:xfrm>
            <a:off x="7971353" y="2044947"/>
            <a:ext cx="455253" cy="430887"/>
          </a:xfrm>
          <a:prstGeom prst="rect">
            <a:avLst/>
          </a:prstGeom>
          <a:noFill/>
        </p:spPr>
        <p:txBody>
          <a:bodyPr wrap="none" lIns="0" tIns="0" rIns="0" bIns="0" rtlCol="0">
            <a:spAutoFit/>
          </a:bodyPr>
          <a:lstStyle/>
          <a:p>
            <a:pPr algn="ctr"/>
            <a:r>
              <a:rPr lang="en-US" dirty="0">
                <a:latin typeface="Garamond" panose="02020404030301010803" pitchFamily="18" charset="0"/>
              </a:rPr>
              <a:t>Zeyu </a:t>
            </a:r>
          </a:p>
          <a:p>
            <a:pPr algn="ctr"/>
            <a:r>
              <a:rPr lang="en-US" dirty="0">
                <a:latin typeface="Garamond" panose="02020404030301010803" pitchFamily="18" charset="0"/>
              </a:rPr>
              <a:t>Zhang</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8" name="TextBox 47">
            <a:extLst>
              <a:ext uri="{FF2B5EF4-FFF2-40B4-BE49-F238E27FC236}">
                <a16:creationId xmlns:a16="http://schemas.microsoft.com/office/drawing/2014/main" id="{E4054C83-D662-7D4A-948E-6555864B1150}"/>
              </a:ext>
            </a:extLst>
          </p:cNvPr>
          <p:cNvSpPr txBox="1"/>
          <p:nvPr/>
        </p:nvSpPr>
        <p:spPr>
          <a:xfrm>
            <a:off x="454684" y="2608498"/>
            <a:ext cx="1337546"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M.S. students</a:t>
            </a:r>
            <a:endParaRPr lang="en-US" sz="4800" dirty="0">
              <a:solidFill>
                <a:srgbClr val="C00000"/>
              </a:solidFill>
              <a:latin typeface="Garamond" panose="02020404030301010803" pitchFamily="18" charset="0"/>
            </a:endParaRPr>
          </a:p>
        </p:txBody>
      </p:sp>
      <p:sp>
        <p:nvSpPr>
          <p:cNvPr id="49" name="TextBox 48">
            <a:extLst>
              <a:ext uri="{FF2B5EF4-FFF2-40B4-BE49-F238E27FC236}">
                <a16:creationId xmlns:a16="http://schemas.microsoft.com/office/drawing/2014/main" id="{CC089F4F-77B4-CD47-BDC8-7BE86B91D7D7}"/>
              </a:ext>
            </a:extLst>
          </p:cNvPr>
          <p:cNvSpPr txBox="1"/>
          <p:nvPr/>
        </p:nvSpPr>
        <p:spPr>
          <a:xfrm>
            <a:off x="3373551" y="2040435"/>
            <a:ext cx="556243" cy="430887"/>
          </a:xfrm>
          <a:prstGeom prst="rect">
            <a:avLst/>
          </a:prstGeom>
          <a:noFill/>
        </p:spPr>
        <p:txBody>
          <a:bodyPr wrap="none" lIns="0" tIns="0" rIns="0" bIns="0" rtlCol="0">
            <a:spAutoFit/>
          </a:bodyPr>
          <a:lstStyle/>
          <a:p>
            <a:pPr algn="ctr"/>
            <a:r>
              <a:rPr lang="en-US" dirty="0">
                <a:latin typeface="Garamond" panose="02020404030301010803" pitchFamily="18" charset="0"/>
              </a:rPr>
              <a:t>Damian</a:t>
            </a:r>
          </a:p>
          <a:p>
            <a:pPr algn="ctr"/>
            <a:r>
              <a:rPr lang="en-US" dirty="0">
                <a:latin typeface="Garamond" panose="02020404030301010803" pitchFamily="18" charset="0"/>
              </a:rPr>
              <a:t>Jimenez</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381" y="2954836"/>
            <a:ext cx="731231" cy="914400"/>
          </a:xfrm>
          <a:prstGeom prst="rect">
            <a:avLst/>
          </a:prstGeom>
        </p:spPr>
      </p:pic>
      <p:sp>
        <p:nvSpPr>
          <p:cNvPr id="50" name="TextBox 49">
            <a:extLst>
              <a:ext uri="{FF2B5EF4-FFF2-40B4-BE49-F238E27FC236}">
                <a16:creationId xmlns:a16="http://schemas.microsoft.com/office/drawing/2014/main" id="{946C8F1C-683D-0F4C-AC44-FD723170476D}"/>
              </a:ext>
            </a:extLst>
          </p:cNvPr>
          <p:cNvSpPr txBox="1"/>
          <p:nvPr/>
        </p:nvSpPr>
        <p:spPr>
          <a:xfrm>
            <a:off x="728302" y="3869236"/>
            <a:ext cx="527388" cy="430887"/>
          </a:xfrm>
          <a:prstGeom prst="rect">
            <a:avLst/>
          </a:prstGeom>
          <a:noFill/>
        </p:spPr>
        <p:txBody>
          <a:bodyPr wrap="none" lIns="0" tIns="0" rIns="0" bIns="0" rtlCol="0">
            <a:spAutoFit/>
          </a:bodyPr>
          <a:lstStyle/>
          <a:p>
            <a:pPr algn="ctr"/>
            <a:r>
              <a:rPr lang="en-US" dirty="0">
                <a:latin typeface="Garamond" panose="02020404030301010803" pitchFamily="18" charset="0"/>
              </a:rPr>
              <a:t>Priyank</a:t>
            </a:r>
          </a:p>
          <a:p>
            <a:pPr algn="ctr"/>
            <a:r>
              <a:rPr lang="en-US" dirty="0">
                <a:latin typeface="Garamond" panose="02020404030301010803" pitchFamily="18" charset="0"/>
              </a:rPr>
              <a:t>Arora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21721" y="2954836"/>
            <a:ext cx="653688" cy="914400"/>
          </a:xfrm>
          <a:prstGeom prst="rect">
            <a:avLst/>
          </a:prstGeom>
        </p:spPr>
      </p:pic>
      <p:sp>
        <p:nvSpPr>
          <p:cNvPr id="51" name="TextBox 50">
            <a:extLst>
              <a:ext uri="{FF2B5EF4-FFF2-40B4-BE49-F238E27FC236}">
                <a16:creationId xmlns:a16="http://schemas.microsoft.com/office/drawing/2014/main" id="{946C8F1C-683D-0F4C-AC44-FD723170476D}"/>
              </a:ext>
            </a:extLst>
          </p:cNvPr>
          <p:cNvSpPr txBox="1"/>
          <p:nvPr/>
        </p:nvSpPr>
        <p:spPr>
          <a:xfrm>
            <a:off x="1553470" y="3869236"/>
            <a:ext cx="516168" cy="430887"/>
          </a:xfrm>
          <a:prstGeom prst="rect">
            <a:avLst/>
          </a:prstGeom>
          <a:noFill/>
        </p:spPr>
        <p:txBody>
          <a:bodyPr wrap="none" lIns="0" tIns="0" rIns="0" bIns="0" rtlCol="0">
            <a:spAutoFit/>
          </a:bodyPr>
          <a:lstStyle/>
          <a:p>
            <a:pPr algn="ctr"/>
            <a:r>
              <a:rPr lang="en-US" dirty="0">
                <a:latin typeface="Garamond" panose="02020404030301010803" pitchFamily="18" charset="0"/>
              </a:rPr>
              <a:t>Sumeet</a:t>
            </a:r>
          </a:p>
          <a:p>
            <a:pPr algn="ctr"/>
            <a:r>
              <a:rPr lang="en-US" dirty="0">
                <a:latin typeface="Garamond" panose="02020404030301010803" pitchFamily="18" charset="0"/>
              </a:rPr>
              <a:t>Lubal</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9695" y="2954836"/>
            <a:ext cx="806268" cy="914400"/>
          </a:xfrm>
          <a:prstGeom prst="rect">
            <a:avLst/>
          </a:prstGeom>
        </p:spPr>
      </p:pic>
      <p:sp>
        <p:nvSpPr>
          <p:cNvPr id="52" name="TextBox 51">
            <a:extLst>
              <a:ext uri="{FF2B5EF4-FFF2-40B4-BE49-F238E27FC236}">
                <a16:creationId xmlns:a16="http://schemas.microsoft.com/office/drawing/2014/main" id="{946C8F1C-683D-0F4C-AC44-FD723170476D}"/>
              </a:ext>
            </a:extLst>
          </p:cNvPr>
          <p:cNvSpPr txBox="1"/>
          <p:nvPr/>
        </p:nvSpPr>
        <p:spPr>
          <a:xfrm>
            <a:off x="2474644" y="3869236"/>
            <a:ext cx="565861" cy="430887"/>
          </a:xfrm>
          <a:prstGeom prst="rect">
            <a:avLst/>
          </a:prstGeom>
          <a:noFill/>
        </p:spPr>
        <p:txBody>
          <a:bodyPr wrap="none" lIns="0" tIns="0" rIns="0" bIns="0" rtlCol="0">
            <a:spAutoFit/>
          </a:bodyPr>
          <a:lstStyle/>
          <a:p>
            <a:pPr algn="ctr"/>
            <a:r>
              <a:rPr lang="en-US" dirty="0">
                <a:latin typeface="Garamond" panose="02020404030301010803" pitchFamily="18" charset="0"/>
              </a:rPr>
              <a:t>Sarthak</a:t>
            </a:r>
          </a:p>
          <a:p>
            <a:pPr algn="ctr"/>
            <a:r>
              <a:rPr lang="en-US" dirty="0">
                <a:latin typeface="Garamond" panose="02020404030301010803" pitchFamily="18" charset="0"/>
              </a:rPr>
              <a:t>Majithia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7411" y="2954835"/>
            <a:ext cx="731988" cy="914400"/>
          </a:xfrm>
          <a:prstGeom prst="rect">
            <a:avLst/>
          </a:prstGeom>
        </p:spPr>
      </p:pic>
      <p:sp>
        <p:nvSpPr>
          <p:cNvPr id="53" name="TextBox 52">
            <a:extLst>
              <a:ext uri="{FF2B5EF4-FFF2-40B4-BE49-F238E27FC236}">
                <a16:creationId xmlns:a16="http://schemas.microsoft.com/office/drawing/2014/main" id="{946C8F1C-683D-0F4C-AC44-FD723170476D}"/>
              </a:ext>
            </a:extLst>
          </p:cNvPr>
          <p:cNvSpPr txBox="1"/>
          <p:nvPr/>
        </p:nvSpPr>
        <p:spPr>
          <a:xfrm>
            <a:off x="3377232" y="3869235"/>
            <a:ext cx="612347" cy="430887"/>
          </a:xfrm>
          <a:prstGeom prst="rect">
            <a:avLst/>
          </a:prstGeom>
          <a:noFill/>
        </p:spPr>
        <p:txBody>
          <a:bodyPr wrap="none" lIns="0" tIns="0" rIns="0" bIns="0" rtlCol="0">
            <a:spAutoFit/>
          </a:bodyPr>
          <a:lstStyle/>
          <a:p>
            <a:pPr algn="ctr"/>
            <a:r>
              <a:rPr lang="en-US" dirty="0">
                <a:latin typeface="Garamond" panose="02020404030301010803" pitchFamily="18" charset="0"/>
              </a:rPr>
              <a:t>Daniel</a:t>
            </a:r>
          </a:p>
          <a:p>
            <a:pPr algn="ctr"/>
            <a:r>
              <a:rPr lang="en-US" dirty="0">
                <a:latin typeface="Garamond" panose="02020404030301010803" pitchFamily="18" charset="0"/>
              </a:rPr>
              <a:t>Obembe</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6971" y="2954835"/>
            <a:ext cx="750221" cy="914400"/>
          </a:xfrm>
          <a:prstGeom prst="rect">
            <a:avLst/>
          </a:prstGeom>
        </p:spPr>
      </p:pic>
      <p:sp>
        <p:nvSpPr>
          <p:cNvPr id="54" name="TextBox 53">
            <a:extLst>
              <a:ext uri="{FF2B5EF4-FFF2-40B4-BE49-F238E27FC236}">
                <a16:creationId xmlns:a16="http://schemas.microsoft.com/office/drawing/2014/main" id="{946C8F1C-683D-0F4C-AC44-FD723170476D}"/>
              </a:ext>
            </a:extLst>
          </p:cNvPr>
          <p:cNvSpPr txBox="1"/>
          <p:nvPr/>
        </p:nvSpPr>
        <p:spPr>
          <a:xfrm>
            <a:off x="4235330" y="3869235"/>
            <a:ext cx="520976" cy="430887"/>
          </a:xfrm>
          <a:prstGeom prst="rect">
            <a:avLst/>
          </a:prstGeom>
          <a:noFill/>
        </p:spPr>
        <p:txBody>
          <a:bodyPr wrap="none" lIns="0" tIns="0" rIns="0" bIns="0" rtlCol="0">
            <a:spAutoFit/>
          </a:bodyPr>
          <a:lstStyle/>
          <a:p>
            <a:pPr algn="ctr"/>
            <a:r>
              <a:rPr lang="en-US" dirty="0">
                <a:latin typeface="Garamond" panose="02020404030301010803" pitchFamily="18" charset="0"/>
              </a:rPr>
              <a:t>Sarbajit</a:t>
            </a:r>
          </a:p>
          <a:p>
            <a:pPr algn="ctr"/>
            <a:r>
              <a:rPr lang="en-US" dirty="0">
                <a:latin typeface="Garamond" panose="02020404030301010803" pitchFamily="18" charset="0"/>
              </a:rPr>
              <a:t>Roy</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55" name="TextBox 54">
            <a:extLst>
              <a:ext uri="{FF2B5EF4-FFF2-40B4-BE49-F238E27FC236}">
                <a16:creationId xmlns:a16="http://schemas.microsoft.com/office/drawing/2014/main" id="{C0DC149B-1FFC-FF4C-BD85-4E833949EC9B}"/>
              </a:ext>
            </a:extLst>
          </p:cNvPr>
          <p:cNvSpPr txBox="1"/>
          <p:nvPr/>
        </p:nvSpPr>
        <p:spPr>
          <a:xfrm>
            <a:off x="5830209" y="2608498"/>
            <a:ext cx="1283044"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B.S. students</a:t>
            </a:r>
            <a:endParaRPr lang="en-US" sz="4800" dirty="0">
              <a:solidFill>
                <a:srgbClr val="C00000"/>
              </a:solidFill>
              <a:latin typeface="Garamond" panose="02020404030301010803" pitchFamily="18" charset="0"/>
            </a:endParaRPr>
          </a:p>
        </p:txBody>
      </p:sp>
      <p:pic>
        <p:nvPicPr>
          <p:cNvPr id="58" name="Picture 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7155" y="2951241"/>
            <a:ext cx="732829" cy="914400"/>
          </a:xfrm>
          <a:prstGeom prst="rect">
            <a:avLst/>
          </a:prstGeom>
        </p:spPr>
      </p:pic>
      <p:sp>
        <p:nvSpPr>
          <p:cNvPr id="59" name="TextBox 58">
            <a:extLst>
              <a:ext uri="{FF2B5EF4-FFF2-40B4-BE49-F238E27FC236}">
                <a16:creationId xmlns:a16="http://schemas.microsoft.com/office/drawing/2014/main" id="{946C8F1C-683D-0F4C-AC44-FD723170476D}"/>
              </a:ext>
            </a:extLst>
          </p:cNvPr>
          <p:cNvSpPr txBox="1"/>
          <p:nvPr/>
        </p:nvSpPr>
        <p:spPr>
          <a:xfrm>
            <a:off x="6013251" y="3875041"/>
            <a:ext cx="440634" cy="430887"/>
          </a:xfrm>
          <a:prstGeom prst="rect">
            <a:avLst/>
          </a:prstGeom>
          <a:noFill/>
        </p:spPr>
        <p:txBody>
          <a:bodyPr wrap="none" lIns="0" tIns="0" rIns="0" bIns="0" rtlCol="0">
            <a:spAutoFit/>
          </a:bodyPr>
          <a:lstStyle/>
          <a:p>
            <a:pPr algn="ctr"/>
            <a:r>
              <a:rPr lang="en-US" dirty="0">
                <a:latin typeface="Garamond" panose="02020404030301010803" pitchFamily="18" charset="0"/>
              </a:rPr>
              <a:t>Kyrell</a:t>
            </a:r>
          </a:p>
          <a:p>
            <a:pPr algn="ctr"/>
            <a:r>
              <a:rPr lang="en-US" dirty="0">
                <a:latin typeface="Garamond" panose="02020404030301010803" pitchFamily="18" charset="0"/>
              </a:rPr>
              <a:t>Dixon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61" name="TextBox 60">
            <a:extLst>
              <a:ext uri="{FF2B5EF4-FFF2-40B4-BE49-F238E27FC236}">
                <a16:creationId xmlns:a16="http://schemas.microsoft.com/office/drawing/2014/main" id="{946C8F1C-683D-0F4C-AC44-FD723170476D}"/>
              </a:ext>
            </a:extLst>
          </p:cNvPr>
          <p:cNvSpPr txBox="1"/>
          <p:nvPr/>
        </p:nvSpPr>
        <p:spPr>
          <a:xfrm>
            <a:off x="6877366" y="3869235"/>
            <a:ext cx="610553" cy="430887"/>
          </a:xfrm>
          <a:prstGeom prst="rect">
            <a:avLst/>
          </a:prstGeom>
          <a:noFill/>
        </p:spPr>
        <p:txBody>
          <a:bodyPr wrap="none" lIns="0" tIns="0" rIns="0" bIns="0" rtlCol="0">
            <a:spAutoFit/>
          </a:bodyPr>
          <a:lstStyle/>
          <a:p>
            <a:pPr algn="ctr"/>
            <a:r>
              <a:rPr lang="en-US" dirty="0">
                <a:latin typeface="Garamond" panose="02020404030301010803" pitchFamily="18" charset="0"/>
              </a:rPr>
              <a:t>Jacob</a:t>
            </a:r>
          </a:p>
          <a:p>
            <a:pPr algn="ctr"/>
            <a:r>
              <a:rPr lang="en-US" dirty="0">
                <a:latin typeface="Garamond" panose="02020404030301010803" pitchFamily="18" charset="0"/>
              </a:rPr>
              <a:t>Devasier</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5" name="Picture 4"/>
          <p:cNvPicPr>
            <a:picLocks noChangeAspect="1"/>
          </p:cNvPicPr>
          <p:nvPr/>
        </p:nvPicPr>
        <p:blipFill rotWithShape="1">
          <a:blip r:embed="rId18">
            <a:extLst>
              <a:ext uri="{28A0092B-C50C-407E-A947-70E740481C1C}">
                <a14:useLocalDpi xmlns:a14="http://schemas.microsoft.com/office/drawing/2010/main" val="0"/>
              </a:ext>
            </a:extLst>
          </a:blip>
          <a:srcRect l="9333" r="25709"/>
          <a:stretch/>
        </p:blipFill>
        <p:spPr>
          <a:xfrm>
            <a:off x="6811261" y="2951241"/>
            <a:ext cx="827124" cy="914400"/>
          </a:xfrm>
          <a:prstGeom prst="rect">
            <a:avLst/>
          </a:prstGeom>
        </p:spPr>
      </p:pic>
    </p:spTree>
    <p:extLst>
      <p:ext uri="{BB962C8B-B14F-4D97-AF65-F5344CB8AC3E}">
        <p14:creationId xmlns:p14="http://schemas.microsoft.com/office/powerpoint/2010/main" val="2044722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lstStyle/>
          <a:p>
            <a:r>
              <a:rPr lang="en-US" dirty="0"/>
              <a:t>Graduated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46C8F1C-683D-0F4C-AC44-FD723170476D}"/>
              </a:ext>
            </a:extLst>
          </p:cNvPr>
          <p:cNvSpPr txBox="1"/>
          <p:nvPr/>
        </p:nvSpPr>
        <p:spPr>
          <a:xfrm>
            <a:off x="1700252" y="2413208"/>
            <a:ext cx="1570932" cy="861774"/>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Ning Yan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2013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Research Scientist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Huawei, Santa Clara</a:t>
            </a:r>
          </a:p>
        </p:txBody>
      </p:sp>
      <p:sp>
        <p:nvSpPr>
          <p:cNvPr id="23" name="TextBox 22">
            <a:extLst>
              <a:ext uri="{FF2B5EF4-FFF2-40B4-BE49-F238E27FC236}">
                <a16:creationId xmlns:a16="http://schemas.microsoft.com/office/drawing/2014/main" id="{DF8CB42C-38EA-124B-9D20-89FA9BF59359}"/>
              </a:ext>
            </a:extLst>
          </p:cNvPr>
          <p:cNvSpPr txBox="1"/>
          <p:nvPr/>
        </p:nvSpPr>
        <p:spPr>
          <a:xfrm>
            <a:off x="470581" y="785794"/>
            <a:ext cx="1452321"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Ph.D.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pic>
        <p:nvPicPr>
          <p:cNvPr id="36" name="Picture 35">
            <a:extLst>
              <a:ext uri="{FF2B5EF4-FFF2-40B4-BE49-F238E27FC236}">
                <a16:creationId xmlns:a16="http://schemas.microsoft.com/office/drawing/2014/main" id="{E6C9993D-2BBA-4D43-AD5A-656BD3CD7CF9}"/>
              </a:ext>
            </a:extLst>
          </p:cNvPr>
          <p:cNvPicPr>
            <a:picLocks noChangeAspect="1"/>
          </p:cNvPicPr>
          <p:nvPr/>
        </p:nvPicPr>
        <p:blipFill>
          <a:blip r:embed="rId2"/>
          <a:stretch>
            <a:fillRect/>
          </a:stretch>
        </p:blipFill>
        <p:spPr>
          <a:xfrm>
            <a:off x="7929079" y="1072306"/>
            <a:ext cx="865398" cy="1298098"/>
          </a:xfrm>
          <a:prstGeom prst="rect">
            <a:avLst/>
          </a:prstGeom>
        </p:spPr>
      </p:pic>
      <p:pic>
        <p:nvPicPr>
          <p:cNvPr id="38" name="Picture 37">
            <a:extLst>
              <a:ext uri="{FF2B5EF4-FFF2-40B4-BE49-F238E27FC236}">
                <a16:creationId xmlns:a16="http://schemas.microsoft.com/office/drawing/2014/main" id="{0C8324CF-E0FD-D74F-89C9-16B4981EFD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4976" y="1211271"/>
            <a:ext cx="1159133" cy="1159133"/>
          </a:xfrm>
          <a:prstGeom prst="rect">
            <a:avLst/>
          </a:prstGeom>
        </p:spPr>
      </p:pic>
      <p:pic>
        <p:nvPicPr>
          <p:cNvPr id="46" name="Picture 45">
            <a:extLst>
              <a:ext uri="{FF2B5EF4-FFF2-40B4-BE49-F238E27FC236}">
                <a16:creationId xmlns:a16="http://schemas.microsoft.com/office/drawing/2014/main" id="{44EBE310-B96A-E44B-BB3C-9481BD7489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1310" y="1211130"/>
            <a:ext cx="1159274" cy="1159274"/>
          </a:xfrm>
          <a:prstGeom prst="rect">
            <a:avLst/>
          </a:prstGeom>
        </p:spPr>
      </p:pic>
      <p:pic>
        <p:nvPicPr>
          <p:cNvPr id="47" name="Picture 46">
            <a:extLst>
              <a:ext uri="{FF2B5EF4-FFF2-40B4-BE49-F238E27FC236}">
                <a16:creationId xmlns:a16="http://schemas.microsoft.com/office/drawing/2014/main" id="{D2C21B41-35A2-7347-AF59-0E274FD59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5208" y="1156804"/>
            <a:ext cx="1213600" cy="1213600"/>
          </a:xfrm>
          <a:prstGeom prst="rect">
            <a:avLst/>
          </a:prstGeom>
        </p:spPr>
      </p:pic>
      <p:pic>
        <p:nvPicPr>
          <p:cNvPr id="48" name="Picture 47">
            <a:extLst>
              <a:ext uri="{FF2B5EF4-FFF2-40B4-BE49-F238E27FC236}">
                <a16:creationId xmlns:a16="http://schemas.microsoft.com/office/drawing/2014/main" id="{9CDC0AB4-9A57-2E42-A6DC-3672D55EE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4854" y="1194651"/>
            <a:ext cx="1175753" cy="1175753"/>
          </a:xfrm>
          <a:prstGeom prst="rect">
            <a:avLst/>
          </a:prstGeom>
        </p:spPr>
      </p:pic>
      <p:sp>
        <p:nvSpPr>
          <p:cNvPr id="49" name="TextBox 48">
            <a:extLst>
              <a:ext uri="{FF2B5EF4-FFF2-40B4-BE49-F238E27FC236}">
                <a16:creationId xmlns:a16="http://schemas.microsoft.com/office/drawing/2014/main" id="{BA8DA016-EC1F-564B-AA74-735B30EB4186}"/>
              </a:ext>
            </a:extLst>
          </p:cNvPr>
          <p:cNvSpPr txBox="1"/>
          <p:nvPr/>
        </p:nvSpPr>
        <p:spPr>
          <a:xfrm>
            <a:off x="6449702" y="2413208"/>
            <a:ext cx="1253548"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Gensheng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Zhang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Google</a:t>
            </a:r>
          </a:p>
        </p:txBody>
      </p:sp>
      <p:sp>
        <p:nvSpPr>
          <p:cNvPr id="50" name="TextBox 49">
            <a:extLst>
              <a:ext uri="{FF2B5EF4-FFF2-40B4-BE49-F238E27FC236}">
                <a16:creationId xmlns:a16="http://schemas.microsoft.com/office/drawing/2014/main" id="{9BFEE420-2D88-254D-8633-B5FA22B714AC}"/>
              </a:ext>
            </a:extLst>
          </p:cNvPr>
          <p:cNvSpPr txBox="1"/>
          <p:nvPr/>
        </p:nvSpPr>
        <p:spPr>
          <a:xfrm>
            <a:off x="5035754" y="2413208"/>
            <a:ext cx="1271310"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Nandish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Jayaram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Pivotal</a:t>
            </a:r>
          </a:p>
        </p:txBody>
      </p:sp>
      <p:sp>
        <p:nvSpPr>
          <p:cNvPr id="51" name="TextBox 50">
            <a:extLst>
              <a:ext uri="{FF2B5EF4-FFF2-40B4-BE49-F238E27FC236}">
                <a16:creationId xmlns:a16="http://schemas.microsoft.com/office/drawing/2014/main" id="{E1C3868A-D427-0F43-BE7F-721FD3FC8F04}"/>
              </a:ext>
            </a:extLst>
          </p:cNvPr>
          <p:cNvSpPr txBox="1"/>
          <p:nvPr/>
        </p:nvSpPr>
        <p:spPr>
          <a:xfrm>
            <a:off x="3261310" y="2413208"/>
            <a:ext cx="1732910" cy="861774"/>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Naeemul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Hassan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Assistant Professor</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University of Mississippi</a:t>
            </a:r>
          </a:p>
        </p:txBody>
      </p:sp>
      <p:sp>
        <p:nvSpPr>
          <p:cNvPr id="52" name="TextBox 51">
            <a:extLst>
              <a:ext uri="{FF2B5EF4-FFF2-40B4-BE49-F238E27FC236}">
                <a16:creationId xmlns:a16="http://schemas.microsoft.com/office/drawing/2014/main" id="{C13477BA-141A-B94D-AB38-8C5D3B6E30CC}"/>
              </a:ext>
            </a:extLst>
          </p:cNvPr>
          <p:cNvSpPr txBox="1"/>
          <p:nvPr/>
        </p:nvSpPr>
        <p:spPr>
          <a:xfrm>
            <a:off x="7929079" y="2413208"/>
            <a:ext cx="1033937"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Afroza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Sultana</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2018</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Teradata Lab</a:t>
            </a:r>
          </a:p>
        </p:txBody>
      </p:sp>
      <p:pic>
        <p:nvPicPr>
          <p:cNvPr id="11" name="Picture 10">
            <a:extLst>
              <a:ext uri="{FF2B5EF4-FFF2-40B4-BE49-F238E27FC236}">
                <a16:creationId xmlns:a16="http://schemas.microsoft.com/office/drawing/2014/main" id="{E38A0B13-8F09-CE4C-B8EA-14D27A5E72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3471" y="1150514"/>
            <a:ext cx="947487" cy="1219890"/>
          </a:xfrm>
          <a:prstGeom prst="rect">
            <a:avLst/>
          </a:prstGeom>
        </p:spPr>
      </p:pic>
      <p:sp>
        <p:nvSpPr>
          <p:cNvPr id="53" name="TextBox 52">
            <a:extLst>
              <a:ext uri="{FF2B5EF4-FFF2-40B4-BE49-F238E27FC236}">
                <a16:creationId xmlns:a16="http://schemas.microsoft.com/office/drawing/2014/main" id="{1CF05FDD-CBEF-E64C-AD74-68B8BA61A3D2}"/>
              </a:ext>
            </a:extLst>
          </p:cNvPr>
          <p:cNvSpPr txBox="1"/>
          <p:nvPr/>
        </p:nvSpPr>
        <p:spPr>
          <a:xfrm>
            <a:off x="223471" y="2413208"/>
            <a:ext cx="1570932" cy="646331"/>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Aditya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Telang</a:t>
            </a:r>
            <a:endPar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2011 (co-advised) IBM Research India</a:t>
            </a:r>
          </a:p>
        </p:txBody>
      </p:sp>
      <p:sp>
        <p:nvSpPr>
          <p:cNvPr id="54" name="TextBox 53">
            <a:extLst>
              <a:ext uri="{FF2B5EF4-FFF2-40B4-BE49-F238E27FC236}">
                <a16:creationId xmlns:a16="http://schemas.microsoft.com/office/drawing/2014/main" id="{E30A25E2-385B-9C4D-9E0D-FCD35B2FD66F}"/>
              </a:ext>
            </a:extLst>
          </p:cNvPr>
          <p:cNvSpPr txBox="1"/>
          <p:nvPr/>
        </p:nvSpPr>
        <p:spPr>
          <a:xfrm>
            <a:off x="470581" y="3639702"/>
            <a:ext cx="2641589"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Tulsi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Chandwani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Red Hat)</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Abu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Ayub</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Ansari Syed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Ishwor</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Timilsina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Fidelity)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Nigesh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Shakya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Rohit Bhoopalam (2016, Akamai)</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Fatma Dogan (2015,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Minumol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Joseph (2015, Capital One)</a:t>
            </a:r>
          </a:p>
        </p:txBody>
      </p:sp>
      <p:sp>
        <p:nvSpPr>
          <p:cNvPr id="56" name="TextBox 55">
            <a:extLst>
              <a:ext uri="{FF2B5EF4-FFF2-40B4-BE49-F238E27FC236}">
                <a16:creationId xmlns:a16="http://schemas.microsoft.com/office/drawing/2014/main" id="{93B2AC66-1993-364D-8199-C55C267B9220}"/>
              </a:ext>
            </a:extLst>
          </p:cNvPr>
          <p:cNvSpPr txBox="1"/>
          <p:nvPr/>
        </p:nvSpPr>
        <p:spPr>
          <a:xfrm>
            <a:off x="3261310" y="3639702"/>
            <a:ext cx="2911157"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Ramesh Venkataraman (2014, Amazon)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Mahesh Gupta (2012, Electronic Arts)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Jijo</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Philip (2012, Cerner Corporation)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Avinash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Bharadwaj (2011, Copper Labs)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Quazi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(Sunny) Hasan (2010, Dematic)</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Jared Ashman (2010, Ambit Energy)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Muhammad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Safiullah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(2008, Microsoft)</a:t>
            </a:r>
          </a:p>
        </p:txBody>
      </p:sp>
      <p:sp>
        <p:nvSpPr>
          <p:cNvPr id="57" name="TextBox 56">
            <a:extLst>
              <a:ext uri="{FF2B5EF4-FFF2-40B4-BE49-F238E27FC236}">
                <a16:creationId xmlns:a16="http://schemas.microsoft.com/office/drawing/2014/main" id="{E1FD0BE2-4867-2F41-B605-0387B476F24D}"/>
              </a:ext>
            </a:extLst>
          </p:cNvPr>
          <p:cNvSpPr txBox="1"/>
          <p:nvPr/>
        </p:nvSpPr>
        <p:spPr>
          <a:xfrm>
            <a:off x="470816" y="3317786"/>
            <a:ext cx="205152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M.S. Thesis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
        <p:nvSpPr>
          <p:cNvPr id="58" name="TextBox 57">
            <a:extLst>
              <a:ext uri="{FF2B5EF4-FFF2-40B4-BE49-F238E27FC236}">
                <a16:creationId xmlns:a16="http://schemas.microsoft.com/office/drawing/2014/main" id="{5BBCFB27-692B-9343-84C3-A7031C7D74E6}"/>
              </a:ext>
            </a:extLst>
          </p:cNvPr>
          <p:cNvSpPr txBox="1"/>
          <p:nvPr/>
        </p:nvSpPr>
        <p:spPr>
          <a:xfrm>
            <a:off x="6608284" y="3435090"/>
            <a:ext cx="2641589" cy="1723549"/>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Josue Caraballo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Damian Jimenez (2017,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Long Ly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Sidharth Goyal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Huadong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Feng (2014)</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Raju Karki (2012)</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Angus Helm (2010)</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Aakash Tuli (2010)</a:t>
            </a:r>
          </a:p>
        </p:txBody>
      </p:sp>
      <p:sp>
        <p:nvSpPr>
          <p:cNvPr id="59" name="TextBox 58">
            <a:extLst>
              <a:ext uri="{FF2B5EF4-FFF2-40B4-BE49-F238E27FC236}">
                <a16:creationId xmlns:a16="http://schemas.microsoft.com/office/drawing/2014/main" id="{3D530300-A1A1-9C41-A063-800741C2041E}"/>
              </a:ext>
            </a:extLst>
          </p:cNvPr>
          <p:cNvSpPr txBox="1"/>
          <p:nvPr/>
        </p:nvSpPr>
        <p:spPr>
          <a:xfrm>
            <a:off x="6608284" y="3179286"/>
            <a:ext cx="128304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71590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Collaborators</a:t>
            </a:r>
            <a:endParaRPr lang="en-US" dirty="0">
              <a:solidFill>
                <a:srgbClr val="0064B1"/>
              </a:solidFill>
              <a:latin typeface="Garamond" panose="02020404030301010803" pitchFamily="18" charset="0"/>
            </a:endParaRPr>
          </a:p>
        </p:txBody>
      </p:sp>
      <p:sp>
        <p:nvSpPr>
          <p:cNvPr id="9" name="Text Placeholder 2"/>
          <p:cNvSpPr txBox="1">
            <a:spLocks/>
          </p:cNvSpPr>
          <p:nvPr/>
        </p:nvSpPr>
        <p:spPr>
          <a:xfrm>
            <a:off x="194196" y="1266620"/>
            <a:ext cx="2649882" cy="1910267"/>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Bill Adair (Duke, Public Policy)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Pankaj Agarwal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Xiang Ao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Vassilis Athitsos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Sourav Bhowmick (Nanyang Technological University )</a:t>
            </a:r>
          </a:p>
        </p:txBody>
      </p:sp>
      <p:sp>
        <p:nvSpPr>
          <p:cNvPr id="11" name="Text Placeholder 2"/>
          <p:cNvSpPr txBox="1">
            <a:spLocks/>
          </p:cNvSpPr>
          <p:nvPr/>
        </p:nvSpPr>
        <p:spPr>
          <a:xfrm>
            <a:off x="6492206" y="1258063"/>
            <a:ext cx="2395655" cy="2223814"/>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Angela Lee (UTD, Media)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Zhiqiang Lin (Ohio State)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Ping Luo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Mark  Tremayne (UTA, Communication)</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Jun  Yang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Cong Yu (Google Research)</a:t>
            </a:r>
          </a:p>
        </p:txBody>
      </p:sp>
      <p:sp>
        <p:nvSpPr>
          <p:cNvPr id="12" name="Text Placeholder 2"/>
          <p:cNvSpPr txBox="1">
            <a:spLocks/>
          </p:cNvSpPr>
          <p:nvPr/>
        </p:nvSpPr>
        <p:spPr>
          <a:xfrm>
            <a:off x="2986851" y="1256039"/>
            <a:ext cx="3446853" cy="2002215"/>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Byron Choi (Hong Kong Baptist University)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Christoph Csallner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Peter Fray</a:t>
            </a:r>
            <a:r>
              <a:rPr kumimoji="0" lang="zh-CN" alt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 </a:t>
            </a:r>
            <a:r>
              <a:rPr kumimoji="0" lang="en-US" altLang="zh-CN"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(University of Technology Sydney, Journalism)</a:t>
            </a:r>
            <a:endPar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James Hamilton (Stanford, Communication)</a:t>
            </a:r>
            <a:endPar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Naeemul Hassan (Mississippi)</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Wei Hu (Nanjing University)</a:t>
            </a:r>
          </a:p>
        </p:txBody>
      </p:sp>
      <p:sp>
        <p:nvSpPr>
          <p:cNvPr id="17" name="Text Placeholder 2"/>
          <p:cNvSpPr>
            <a:spLocks noGrp="1"/>
          </p:cNvSpPr>
          <p:nvPr>
            <p:ph type="body" sz="quarter" idx="10"/>
          </p:nvPr>
        </p:nvSpPr>
        <p:spPr>
          <a:xfrm>
            <a:off x="389436" y="739011"/>
            <a:ext cx="8363938" cy="391646"/>
          </a:xfrm>
        </p:spPr>
        <p:txBody>
          <a:bodyPr/>
          <a:lstStyle/>
          <a:p>
            <a:r>
              <a:rPr lang="en-US" sz="2800" dirty="0">
                <a:solidFill>
                  <a:srgbClr val="C00000"/>
                </a:solidFill>
              </a:rPr>
              <a:t>On c</a:t>
            </a:r>
            <a:r>
              <a:rPr lang="en-US" sz="2800" dirty="0">
                <a:solidFill>
                  <a:srgbClr val="C00000"/>
                </a:solidFill>
                <a:latin typeface="Garamond" panose="02020404030301010803" pitchFamily="18" charset="0"/>
              </a:rPr>
              <a:t>urrent projects</a:t>
            </a:r>
          </a:p>
        </p:txBody>
      </p:sp>
      <p:sp>
        <p:nvSpPr>
          <p:cNvPr id="18" name="Text Placeholder 2"/>
          <p:cNvSpPr txBox="1">
            <a:spLocks/>
          </p:cNvSpPr>
          <p:nvPr/>
        </p:nvSpPr>
        <p:spPr>
          <a:xfrm>
            <a:off x="389436" y="3263258"/>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Garamond" panose="02020404030301010803" pitchFamily="18"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20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20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ts val="0"/>
              </a:spcBef>
              <a:spcAft>
                <a:spcPts val="675"/>
              </a:spcAft>
              <a:buClrTx/>
              <a:buSzPct val="90000"/>
              <a:buFont typeface="Courier New" panose="02070309020205020404" pitchFamily="49" charset="0"/>
              <a:buNone/>
              <a:tabLst/>
              <a:defRPr/>
            </a:pPr>
            <a:r>
              <a:rPr kumimoji="0" lang="en-US" sz="2800" b="0" i="0" u="none" strike="noStrike" kern="1200" cap="none" spc="-100" normalizeH="0" baseline="0" noProof="0" dirty="0">
                <a:ln>
                  <a:noFill/>
                </a:ln>
                <a:solidFill>
                  <a:srgbClr val="C00000"/>
                </a:solidFill>
                <a:effectLst/>
                <a:uLnTx/>
                <a:uFillTx/>
                <a:latin typeface="Garamond" panose="02020404030301010803" pitchFamily="18" charset="0"/>
                <a:ea typeface="+mn-ea"/>
                <a:cs typeface="+mn-cs"/>
              </a:rPr>
              <a:t>On past projects</a:t>
            </a:r>
          </a:p>
        </p:txBody>
      </p:sp>
      <p:sp>
        <p:nvSpPr>
          <p:cNvPr id="19" name="Text Placeholder 2"/>
          <p:cNvSpPr txBox="1">
            <a:spLocks/>
          </p:cNvSpPr>
          <p:nvPr/>
        </p:nvSpPr>
        <p:spPr>
          <a:xfrm>
            <a:off x="187442" y="3708449"/>
            <a:ext cx="2920674" cy="10659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Sharma Chakravarthy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Fei Chen (LinkedIn)</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Shimin Chen(Chinese Academy of Sciences)</a:t>
            </a:r>
          </a:p>
        </p:txBody>
      </p:sp>
      <p:sp>
        <p:nvSpPr>
          <p:cNvPr id="20" name="Text Placeholder 2"/>
          <p:cNvSpPr txBox="1">
            <a:spLocks/>
          </p:cNvSpPr>
          <p:nvPr/>
        </p:nvSpPr>
        <p:spPr>
          <a:xfrm>
            <a:off x="6491671" y="3699892"/>
            <a:ext cx="2686845" cy="137948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Arijit Khan (Nanyang Technological University)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Min Wang (Visa Research)</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Xifeng Yan (UCSB)</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Nan Zhang (Penn State)</a:t>
            </a:r>
          </a:p>
        </p:txBody>
      </p:sp>
      <p:sp>
        <p:nvSpPr>
          <p:cNvPr id="21" name="Text Placeholder 2"/>
          <p:cNvSpPr txBox="1">
            <a:spLocks/>
          </p:cNvSpPr>
          <p:nvPr/>
        </p:nvSpPr>
        <p:spPr>
          <a:xfrm>
            <a:off x="2985998" y="3697868"/>
            <a:ext cx="2284426" cy="1155701"/>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Gautam Das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Chris Ding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Ramez Elmasri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Leonidas Fegaras (UTA)</a:t>
            </a:r>
          </a:p>
        </p:txBody>
      </p:sp>
    </p:spTree>
    <p:extLst>
      <p:ext uri="{BB962C8B-B14F-4D97-AF65-F5344CB8AC3E}">
        <p14:creationId xmlns:p14="http://schemas.microsoft.com/office/powerpoint/2010/main" val="4112369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itle 1">
            <a:extLst>
              <a:ext uri="{FF2B5EF4-FFF2-40B4-BE49-F238E27FC236}">
                <a16:creationId xmlns:a16="http://schemas.microsoft.com/office/drawing/2014/main" id="{58A7B821-8CAB-3542-9DCF-55798D132782}"/>
              </a:ext>
            </a:extLst>
          </p:cNvPr>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Funding Sponsors</a:t>
            </a:r>
          </a:p>
        </p:txBody>
      </p:sp>
      <p:pic>
        <p:nvPicPr>
          <p:cNvPr id="11" name="Picture 18" descr="NSF.png">
            <a:hlinkClick r:id="rId3"/>
            <a:extLst>
              <a:ext uri="{FF2B5EF4-FFF2-40B4-BE49-F238E27FC236}">
                <a16:creationId xmlns:a16="http://schemas.microsoft.com/office/drawing/2014/main" id="{558ED53D-9E5F-254C-AE69-A21D793E9D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201" y="1085288"/>
            <a:ext cx="1282859" cy="962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o6ych40o0am16zwr12vywxa1ccx.wpengine.netdna-cdn.com/files/2010/09/KnightLOGO.jpg">
            <a:extLst>
              <a:ext uri="{FF2B5EF4-FFF2-40B4-BE49-F238E27FC236}">
                <a16:creationId xmlns:a16="http://schemas.microsoft.com/office/drawing/2014/main" id="{C20F306B-2183-2D48-A603-9E830F3734E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9838" y="1098072"/>
            <a:ext cx="1064038" cy="936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3F0B53C-A877-4B45-AA43-B56BD38DAD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4574" y="1054378"/>
            <a:ext cx="1023964" cy="1023964"/>
          </a:xfrm>
          <a:prstGeom prst="rect">
            <a:avLst/>
          </a:prstGeom>
        </p:spPr>
      </p:pic>
      <p:pic>
        <p:nvPicPr>
          <p:cNvPr id="14" name="Picture 13" descr="C:\Users\Chengkai\Desktop\HPLabs.jpg">
            <a:extLst>
              <a:ext uri="{FF2B5EF4-FFF2-40B4-BE49-F238E27FC236}">
                <a16:creationId xmlns:a16="http://schemas.microsoft.com/office/drawing/2014/main" id="{18165E20-3229-844F-AD18-00FAE7E785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16034" y="1122372"/>
            <a:ext cx="1784762" cy="8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chengkai\AppData\Local\Temp\Rar$DRa0.306\UTA_A-logo_Sml_2c-rgb.png">
            <a:extLst>
              <a:ext uri="{FF2B5EF4-FFF2-40B4-BE49-F238E27FC236}">
                <a16:creationId xmlns:a16="http://schemas.microsoft.com/office/drawing/2014/main" id="{2A062C13-F29E-2145-81B2-3A48CC1895B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07533" y="1087315"/>
            <a:ext cx="1083395" cy="9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NSFC tr.png">
            <a:hlinkClick r:id="rId9"/>
            <a:extLst>
              <a:ext uri="{FF2B5EF4-FFF2-40B4-BE49-F238E27FC236}">
                <a16:creationId xmlns:a16="http://schemas.microsoft.com/office/drawing/2014/main" id="{309F4E51-09F2-984C-B29C-A9F1FC7CC67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692316" y="1004412"/>
            <a:ext cx="1131439" cy="1123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14984D-2106-5C4F-BDD7-BEE7FF79A2E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77654" y="1089059"/>
            <a:ext cx="954602" cy="954602"/>
          </a:xfrm>
          <a:prstGeom prst="rect">
            <a:avLst/>
          </a:prstGeom>
        </p:spPr>
      </p:pic>
      <p:pic>
        <p:nvPicPr>
          <p:cNvPr id="18" name="Picture 10" descr="http://arpa-e.energy.gov/sites/default/files/icorps_solidcolor3.jpg">
            <a:extLst>
              <a:ext uri="{FF2B5EF4-FFF2-40B4-BE49-F238E27FC236}">
                <a16:creationId xmlns:a16="http://schemas.microsoft.com/office/drawing/2014/main" id="{85BCE012-C75B-E34B-B9FC-CE158B6F1CA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9906" y="3416584"/>
            <a:ext cx="4191499" cy="145227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9DBBB3AB-EC26-894C-90C6-A423952B6476}"/>
              </a:ext>
            </a:extLst>
          </p:cNvPr>
          <p:cNvSpPr txBox="1">
            <a:spLocks/>
          </p:cNvSpPr>
          <p:nvPr/>
        </p:nvSpPr>
        <p:spPr>
          <a:xfrm>
            <a:off x="389436" y="2904136"/>
            <a:ext cx="8363938"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4000" b="1">
                <a:solidFill>
                  <a:srgbClr val="13409F"/>
                </a:solidFill>
                <a:latin typeface="Open Sans" panose="020B0606030504020204" pitchFamily="34" charset="0"/>
                <a:ea typeface="Open Sans" panose="020B0606030504020204" pitchFamily="34" charset="0"/>
                <a:cs typeface="Open Sans" panose="020B0606030504020204" pitchFamily="34" charset="0"/>
              </a:rPr>
              <a:t>Entrepreneurship</a:t>
            </a:r>
          </a:p>
        </p:txBody>
      </p:sp>
    </p:spTree>
    <p:extLst>
      <p:ext uri="{BB962C8B-B14F-4D97-AF65-F5344CB8AC3E}">
        <p14:creationId xmlns:p14="http://schemas.microsoft.com/office/powerpoint/2010/main" val="3768846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EA5BD-9BCB-B243-9C32-34795951D3A3}"/>
              </a:ext>
            </a:extLst>
          </p:cNvPr>
          <p:cNvSpPr>
            <a:spLocks noGrp="1"/>
          </p:cNvSpPr>
          <p:nvPr>
            <p:ph type="title"/>
          </p:nvPr>
        </p:nvSpPr>
        <p:spPr>
          <a:xfrm>
            <a:off x="2499590" y="1531327"/>
            <a:ext cx="3725364" cy="830997"/>
          </a:xfrm>
        </p:spPr>
        <p:txBody>
          <a:bodyPr>
            <a:normAutofit fontScale="90000"/>
          </a:bodyPr>
          <a:lstStyle/>
          <a:p>
            <a:r>
              <a:rPr lang="en-US" sz="6000" b="1" dirty="0"/>
              <a:t>Thank you!</a:t>
            </a:r>
          </a:p>
        </p:txBody>
      </p:sp>
      <p:sp>
        <p:nvSpPr>
          <p:cNvPr id="4" name="Slide Number Placeholder 3">
            <a:extLst>
              <a:ext uri="{FF2B5EF4-FFF2-40B4-BE49-F238E27FC236}">
                <a16:creationId xmlns:a16="http://schemas.microsoft.com/office/drawing/2014/main" id="{87099AD2-76E2-1C4A-A621-34A223F71205}"/>
              </a:ext>
            </a:extLst>
          </p:cNvPr>
          <p:cNvSpPr>
            <a:spLocks noGrp="1"/>
          </p:cNvSpPr>
          <p:nvPr>
            <p:ph type="sldNum" sz="quarter" idx="10"/>
          </p:nvPr>
        </p:nvSpPr>
        <p:spPr/>
        <p:txBody>
          <a:bodyPr/>
          <a:lstStyle/>
          <a:p>
            <a:fld id="{FC2EED17-1836-6142-A4B1-ABB9C7C22E41}" type="slidenum">
              <a:rPr lang="en-US" smtClean="0"/>
              <a:pPr/>
              <a:t>88</a:t>
            </a:fld>
            <a:endParaRPr lang="en-US"/>
          </a:p>
        </p:txBody>
      </p:sp>
    </p:spTree>
    <p:extLst>
      <p:ext uri="{BB962C8B-B14F-4D97-AF65-F5344CB8AC3E}">
        <p14:creationId xmlns:p14="http://schemas.microsoft.com/office/powerpoint/2010/main" val="52352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Feature Extraction</a:t>
            </a:r>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state</a:t>
            </a: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Democrat.</a:t>
            </a: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Entity Type: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Quantity</a:t>
            </a: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Part-of-Speech: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Noun</a:t>
            </a: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Concept: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United States</a:t>
            </a: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Sentiment: </a:t>
            </a: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0.032</a:t>
            </a: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Word: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state, legislature, 87, percent, democrat</a:t>
            </a: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F5F8C402-0A2E-5B45-A70B-5B12DEA71A2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96843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Fact-checks in Search Results</a:t>
            </a:r>
          </a:p>
        </p:txBody>
      </p:sp>
      <p:sp>
        <p:nvSpPr>
          <p:cNvPr id="6" name="Slide Number Placeholder 3">
            <a:extLst>
              <a:ext uri="{FF2B5EF4-FFF2-40B4-BE49-F238E27FC236}">
                <a16:creationId xmlns:a16="http://schemas.microsoft.com/office/drawing/2014/main" id="{6B387ADF-D1A7-2047-851A-E3659D96EAD1}"/>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241A2DF-A453-C74A-9206-AB62C1CE0B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711" y="2264586"/>
            <a:ext cx="5546414" cy="2741595"/>
          </a:xfrm>
          <a:prstGeom prst="rect">
            <a:avLst/>
          </a:prstGeom>
        </p:spPr>
      </p:pic>
      <p:pic>
        <p:nvPicPr>
          <p:cNvPr id="8" name="Picture 7">
            <a:extLst>
              <a:ext uri="{FF2B5EF4-FFF2-40B4-BE49-F238E27FC236}">
                <a16:creationId xmlns:a16="http://schemas.microsoft.com/office/drawing/2014/main" id="{16A0CF8C-433B-C44E-B65F-C3849EE70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36569" y="756508"/>
            <a:ext cx="4998204" cy="2736243"/>
          </a:xfrm>
          <a:prstGeom prst="rect">
            <a:avLst/>
          </a:prstGeom>
        </p:spPr>
      </p:pic>
    </p:spTree>
    <p:extLst>
      <p:ext uri="{BB962C8B-B14F-4D97-AF65-F5344CB8AC3E}">
        <p14:creationId xmlns:p14="http://schemas.microsoft.com/office/powerpoint/2010/main" val="4242228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a:t>Feature Importance</a:t>
            </a:r>
          </a:p>
        </p:txBody>
      </p:sp>
      <p:sp>
        <p:nvSpPr>
          <p:cNvPr id="4" name="Rectangle 3"/>
          <p:cNvSpPr/>
          <p:nvPr/>
        </p:nvSpPr>
        <p:spPr>
          <a:xfrm>
            <a:off x="440573" y="805819"/>
            <a:ext cx="8084301" cy="1200329"/>
          </a:xfrm>
          <a:prstGeom prst="rect">
            <a:avLst/>
          </a:prstGeom>
        </p:spPr>
        <p:txBody>
          <a:bodyPr wrap="square">
            <a:spAutoFit/>
          </a:bodyPr>
          <a:lstStyle/>
          <a:p>
            <a:pPr marL="342900" marR="0" lvl="0" indent="-342900" algn="l" defTabSz="686047"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6615 features in total</a:t>
            </a:r>
          </a:p>
          <a:p>
            <a:pPr marL="342900" marR="0" lvl="0" indent="-342900" algn="l" defTabSz="686047"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Used a Random Forest Classifier to calculate the  importance of each feature.</a:t>
            </a:r>
          </a:p>
        </p:txBody>
      </p:sp>
      <p:graphicFrame>
        <p:nvGraphicFramePr>
          <p:cNvPr id="6" name="Table 5"/>
          <p:cNvGraphicFramePr>
            <a:graphicFrameLocks noGrp="1"/>
          </p:cNvGraphicFramePr>
          <p:nvPr>
            <p:extLst/>
          </p:nvPr>
        </p:nvGraphicFramePr>
        <p:xfrm>
          <a:off x="5120640" y="1753186"/>
          <a:ext cx="3937633" cy="3122350"/>
        </p:xfrm>
        <a:graphic>
          <a:graphicData uri="http://schemas.openxmlformats.org/drawingml/2006/table">
            <a:tbl>
              <a:tblPr/>
              <a:tblGrid>
                <a:gridCol w="1105231">
                  <a:extLst>
                    <a:ext uri="{9D8B030D-6E8A-4147-A177-3AD203B41FA5}">
                      <a16:colId xmlns:a16="http://schemas.microsoft.com/office/drawing/2014/main" val="20000"/>
                    </a:ext>
                  </a:extLst>
                </a:gridCol>
                <a:gridCol w="2832402">
                  <a:extLst>
                    <a:ext uri="{9D8B030D-6E8A-4147-A177-3AD203B41FA5}">
                      <a16:colId xmlns:a16="http://schemas.microsoft.com/office/drawing/2014/main" val="20001"/>
                    </a:ext>
                  </a:extLst>
                </a:gridCol>
              </a:tblGrid>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 people;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Entity</a:t>
                      </a:r>
                      <a:r>
                        <a:rPr lang="en-US" sz="1800" b="0" i="0" u="none" strike="noStrike" baseline="0" dirty="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19843">
                <a:tc>
                  <a:txBody>
                    <a:bodyPr/>
                    <a:lstStyle/>
                    <a:p>
                      <a:pPr rtl="0" fontAlgn="t">
                        <a:spcBef>
                          <a:spcPts val="0"/>
                        </a:spcBef>
                        <a:spcAft>
                          <a:spcPts val="0"/>
                        </a:spcAft>
                      </a:pPr>
                      <a:r>
                        <a:rPr lang="en-US" sz="1800" dirty="0">
                          <a:effectLst/>
                          <a:latin typeface="Garamond" panose="02020404030301010803" pitchFamily="18" charset="0"/>
                        </a:rPr>
                        <a:t>Sentiment</a:t>
                      </a: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39" y="1982905"/>
            <a:ext cx="4918950" cy="2869388"/>
          </a:xfrm>
          <a:prstGeom prst="rect">
            <a:avLst/>
          </a:prstGeom>
        </p:spPr>
      </p:pic>
      <p:sp>
        <p:nvSpPr>
          <p:cNvPr id="8" name="Slide Number Placeholder 3">
            <a:extLst>
              <a:ext uri="{FF2B5EF4-FFF2-40B4-BE49-F238E27FC236}">
                <a16:creationId xmlns:a16="http://schemas.microsoft.com/office/drawing/2014/main" id="{E09E964D-9E70-3043-BF7D-DE2ADB32C1EA}"/>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79412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Coder Quality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 y="836247"/>
            <a:ext cx="9144000" cy="3810000"/>
          </a:xfrm>
          <a:prstGeom prst="rect">
            <a:avLst/>
          </a:prstGeom>
        </p:spPr>
      </p:pic>
      <p:pic>
        <p:nvPicPr>
          <p:cNvPr id="6" name="Picture 5"/>
          <p:cNvPicPr>
            <a:picLocks noChangeAspect="1"/>
          </p:cNvPicPr>
          <p:nvPr/>
        </p:nvPicPr>
        <p:blipFill>
          <a:blip r:embed="rId3"/>
          <a:stretch>
            <a:fillRect/>
          </a:stretch>
        </p:blipFill>
        <p:spPr>
          <a:xfrm>
            <a:off x="2354855" y="1319917"/>
            <a:ext cx="6488051" cy="885466"/>
          </a:xfrm>
          <a:prstGeom prst="rect">
            <a:avLst/>
          </a:prstGeom>
        </p:spPr>
      </p:pic>
      <p:sp>
        <p:nvSpPr>
          <p:cNvPr id="7" name="Slide Number Placeholder 3">
            <a:extLst>
              <a:ext uri="{FF2B5EF4-FFF2-40B4-BE49-F238E27FC236}">
                <a16:creationId xmlns:a16="http://schemas.microsoft.com/office/drawing/2014/main" id="{586F417E-7A77-E44E-A143-FB04C70ED93C}"/>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851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79936"/>
            <a:ext cx="8363938" cy="559512"/>
          </a:xfrm>
        </p:spPr>
        <p:txBody>
          <a:bodyPr/>
          <a:lstStyle/>
          <a:p>
            <a:r>
              <a:rPr lang="en-US" sz="4000" dirty="0"/>
              <a:t>Classification Accuracy [IJCNN18]</a:t>
            </a:r>
          </a:p>
        </p:txBody>
      </p:sp>
      <p:graphicFrame>
        <p:nvGraphicFramePr>
          <p:cNvPr id="8" name="Table 7"/>
          <p:cNvGraphicFramePr>
            <a:graphicFrameLocks noGrp="1"/>
          </p:cNvGraphicFramePr>
          <p:nvPr>
            <p:extLst/>
          </p:nvPr>
        </p:nvGraphicFramePr>
        <p:xfrm>
          <a:off x="389137" y="1224774"/>
          <a:ext cx="8364536" cy="1611416"/>
        </p:xfrm>
        <a:graphic>
          <a:graphicData uri="http://schemas.openxmlformats.org/drawingml/2006/table">
            <a:tbl>
              <a:tblPr/>
              <a:tblGrid>
                <a:gridCol w="766384">
                  <a:extLst>
                    <a:ext uri="{9D8B030D-6E8A-4147-A177-3AD203B41FA5}">
                      <a16:colId xmlns:a16="http://schemas.microsoft.com/office/drawing/2014/main" val="20000"/>
                    </a:ext>
                  </a:extLst>
                </a:gridCol>
                <a:gridCol w="766384">
                  <a:extLst>
                    <a:ext uri="{9D8B030D-6E8A-4147-A177-3AD203B41FA5}">
                      <a16:colId xmlns:a16="http://schemas.microsoft.com/office/drawing/2014/main" val="20001"/>
                    </a:ext>
                  </a:extLst>
                </a:gridCol>
                <a:gridCol w="569314">
                  <a:extLst>
                    <a:ext uri="{9D8B030D-6E8A-4147-A177-3AD203B41FA5}">
                      <a16:colId xmlns:a16="http://schemas.microsoft.com/office/drawing/2014/main" val="20002"/>
                    </a:ext>
                  </a:extLst>
                </a:gridCol>
                <a:gridCol w="569314">
                  <a:extLst>
                    <a:ext uri="{9D8B030D-6E8A-4147-A177-3AD203B41FA5}">
                      <a16:colId xmlns:a16="http://schemas.microsoft.com/office/drawing/2014/main" val="20003"/>
                    </a:ext>
                  </a:extLst>
                </a:gridCol>
                <a:gridCol w="569314">
                  <a:extLst>
                    <a:ext uri="{9D8B030D-6E8A-4147-A177-3AD203B41FA5}">
                      <a16:colId xmlns:a16="http://schemas.microsoft.com/office/drawing/2014/main" val="20004"/>
                    </a:ext>
                  </a:extLst>
                </a:gridCol>
                <a:gridCol w="569314">
                  <a:extLst>
                    <a:ext uri="{9D8B030D-6E8A-4147-A177-3AD203B41FA5}">
                      <a16:colId xmlns:a16="http://schemas.microsoft.com/office/drawing/2014/main" val="20005"/>
                    </a:ext>
                  </a:extLst>
                </a:gridCol>
                <a:gridCol w="569314">
                  <a:extLst>
                    <a:ext uri="{9D8B030D-6E8A-4147-A177-3AD203B41FA5}">
                      <a16:colId xmlns:a16="http://schemas.microsoft.com/office/drawing/2014/main" val="20006"/>
                    </a:ext>
                  </a:extLst>
                </a:gridCol>
                <a:gridCol w="569314">
                  <a:extLst>
                    <a:ext uri="{9D8B030D-6E8A-4147-A177-3AD203B41FA5}">
                      <a16:colId xmlns:a16="http://schemas.microsoft.com/office/drawing/2014/main" val="20007"/>
                    </a:ext>
                  </a:extLst>
                </a:gridCol>
                <a:gridCol w="569314">
                  <a:extLst>
                    <a:ext uri="{9D8B030D-6E8A-4147-A177-3AD203B41FA5}">
                      <a16:colId xmlns:a16="http://schemas.microsoft.com/office/drawing/2014/main" val="20008"/>
                    </a:ext>
                  </a:extLst>
                </a:gridCol>
                <a:gridCol w="569314">
                  <a:extLst>
                    <a:ext uri="{9D8B030D-6E8A-4147-A177-3AD203B41FA5}">
                      <a16:colId xmlns:a16="http://schemas.microsoft.com/office/drawing/2014/main" val="20009"/>
                    </a:ext>
                  </a:extLst>
                </a:gridCol>
                <a:gridCol w="569314">
                  <a:extLst>
                    <a:ext uri="{9D8B030D-6E8A-4147-A177-3AD203B41FA5}">
                      <a16:colId xmlns:a16="http://schemas.microsoft.com/office/drawing/2014/main" val="20010"/>
                    </a:ext>
                  </a:extLst>
                </a:gridCol>
                <a:gridCol w="569314">
                  <a:extLst>
                    <a:ext uri="{9D8B030D-6E8A-4147-A177-3AD203B41FA5}">
                      <a16:colId xmlns:a16="http://schemas.microsoft.com/office/drawing/2014/main" val="20011"/>
                    </a:ext>
                  </a:extLst>
                </a:gridCol>
                <a:gridCol w="569314">
                  <a:extLst>
                    <a:ext uri="{9D8B030D-6E8A-4147-A177-3AD203B41FA5}">
                      <a16:colId xmlns:a16="http://schemas.microsoft.com/office/drawing/2014/main" val="20012"/>
                    </a:ext>
                  </a:extLst>
                </a:gridCol>
                <a:gridCol w="569314">
                  <a:extLst>
                    <a:ext uri="{9D8B030D-6E8A-4147-A177-3AD203B41FA5}">
                      <a16:colId xmlns:a16="http://schemas.microsoft.com/office/drawing/2014/main" val="20013"/>
                    </a:ext>
                  </a:extLst>
                </a:gridCol>
              </a:tblGrid>
              <a:tr h="319692">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Algorithm</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Features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dirty="0" err="1">
                          <a:solidFill>
                            <a:srgbClr val="000000"/>
                          </a:solidFill>
                          <a:effectLst/>
                          <a:latin typeface="Garamond" charset="0"/>
                          <a:ea typeface="Garamond" charset="0"/>
                          <a:cs typeface="Garamond" charset="0"/>
                        </a:rPr>
                        <a:t>P</a:t>
                      </a:r>
                      <a:br>
                        <a:rPr lang="mr-IN" sz="1100" b="1" i="0" u="none" strike="noStrike" dirty="0">
                          <a:solidFill>
                            <a:srgbClr val="000000"/>
                          </a:solidFill>
                          <a:effectLst/>
                          <a:latin typeface="Garamond" charset="0"/>
                          <a:ea typeface="Garamond" charset="0"/>
                          <a:cs typeface="Garamond" charset="0"/>
                        </a:rPr>
                      </a:br>
                      <a:r>
                        <a:rPr lang="mr-IN" sz="1100" b="1" i="0" u="none" strike="noStrike" dirty="0">
                          <a:solidFill>
                            <a:srgbClr val="000000"/>
                          </a:solidFill>
                          <a:effectLst/>
                          <a:latin typeface="Garamond" charset="0"/>
                          <a:ea typeface="Garamond" charset="0"/>
                          <a:cs typeface="Garamond" charset="0"/>
                        </a:rPr>
                        <a:t>AVG</a:t>
                      </a:r>
                      <a:r>
                        <a:rPr lang="mr-IN" sz="1100" b="1" i="0" u="none" strike="noStrike" baseline="30000" dirty="0">
                          <a:solidFill>
                            <a:srgbClr val="000000"/>
                          </a:solidFill>
                          <a:effectLst/>
                          <a:latin typeface="Garamond" charset="0"/>
                          <a:ea typeface="Garamond" charset="0"/>
                          <a:cs typeface="Garamond" charset="0"/>
                        </a:rPr>
                        <a:t>*</a:t>
                      </a:r>
                      <a:endParaRPr lang="mr-IN"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NFS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R</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CFS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R</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F</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8967">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SVM</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Parts of Speech</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1" i="0" u="none" strike="noStrike">
                          <a:solidFill>
                            <a:srgbClr val="EB5600"/>
                          </a:solidFill>
                          <a:effectLst/>
                          <a:latin typeface="Garamond" charset="0"/>
                          <a:ea typeface="Garamond" charset="0"/>
                          <a:cs typeface="Garamond" charset="0"/>
                        </a:rPr>
                        <a:t>0.873</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0.430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0.724</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dirty="0">
                          <a:solidFill>
                            <a:srgbClr val="EB5600"/>
                          </a:solidFill>
                          <a:effectLst/>
                          <a:latin typeface="Garamond" charset="0"/>
                          <a:ea typeface="Garamond" charset="0"/>
                          <a:cs typeface="Garamond" charset="0"/>
                        </a:rPr>
                        <a:t>0.813</a:t>
                      </a:r>
                      <a:endParaRPr lang="hr-HR"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0.925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s-IS" sz="1100" b="1" i="0" u="none" strike="noStrike">
                          <a:solidFill>
                            <a:srgbClr val="EB5600"/>
                          </a:solidFill>
                          <a:effectLst/>
                          <a:latin typeface="Garamond" charset="0"/>
                          <a:ea typeface="Garamond" charset="0"/>
                          <a:cs typeface="Garamond" charset="0"/>
                        </a:rPr>
                        <a:t>0.240</a:t>
                      </a:r>
                      <a:endParaRPr lang="is-I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0.671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0.827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t-IT" sz="1100" b="1" i="0" u="none" strike="noStrike">
                          <a:solidFill>
                            <a:srgbClr val="EB5600"/>
                          </a:solidFill>
                          <a:effectLst/>
                          <a:latin typeface="Garamond" charset="0"/>
                          <a:ea typeface="Garamond" charset="0"/>
                          <a:cs typeface="Garamond" charset="0"/>
                        </a:rPr>
                        <a:t>0.898</a:t>
                      </a:r>
                      <a:endParaRPr lang="it-IT"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0.307</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0.696</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0.818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1"/>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CNN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Google News</a:t>
                      </a:r>
                      <a:r>
                        <a:rPr lang="en-US" sz="1100" b="1" i="0" u="none" strike="noStrike" baseline="30000" dirty="0">
                          <a:solidFill>
                            <a:srgbClr val="1A9988"/>
                          </a:solidFill>
                          <a:effectLst/>
                          <a:latin typeface="Garamond" charset="0"/>
                          <a:ea typeface="Garamond" charset="0"/>
                          <a:cs typeface="Garamond" charset="0"/>
                        </a:rPr>
                        <a:t>1</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0" i="0" u="none" strike="noStrike">
                          <a:solidFill>
                            <a:srgbClr val="000000"/>
                          </a:solidFill>
                          <a:effectLst/>
                          <a:latin typeface="Garamond" charset="0"/>
                          <a:ea typeface="Garamond" charset="0"/>
                          <a:cs typeface="Garamond" charset="0"/>
                        </a:rPr>
                        <a:t>0.874</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0.649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uk-UA" sz="1100" b="0" i="0" u="none" strike="noStrike">
                          <a:solidFill>
                            <a:srgbClr val="000000"/>
                          </a:solidFill>
                          <a:effectLst/>
                          <a:latin typeface="Garamond" charset="0"/>
                          <a:ea typeface="Garamond" charset="0"/>
                          <a:cs typeface="Garamond" charset="0"/>
                        </a:rPr>
                        <a:t>0.775</a:t>
                      </a:r>
                      <a:endParaRPr lang="uk-UA"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0.838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0.951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0.250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0.911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0.361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1A1A1A"/>
                          </a:solidFill>
                          <a:effectLst/>
                          <a:latin typeface="Garamond" charset="0"/>
                          <a:ea typeface="Garamond" charset="0"/>
                          <a:cs typeface="Garamond" charset="0"/>
                        </a:rPr>
                        <a:t>0.842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2"/>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RNN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GLoVE</a:t>
                      </a:r>
                      <a:r>
                        <a:rPr lang="en-US" sz="1100" b="1" i="0" u="none" strike="noStrike" baseline="30000">
                          <a:solidFill>
                            <a:srgbClr val="1A9988"/>
                          </a:solidFill>
                          <a:effectLst/>
                          <a:latin typeface="Garamond" charset="0"/>
                          <a:ea typeface="Garamond" charset="0"/>
                          <a:cs typeface="Garamond" charset="0"/>
                        </a:rPr>
                        <a:t>2</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0.900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0.397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0.853</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dirty="0">
                          <a:solidFill>
                            <a:srgbClr val="000000"/>
                          </a:solidFill>
                          <a:effectLst/>
                          <a:latin typeface="Garamond" charset="0"/>
                          <a:ea typeface="Garamond" charset="0"/>
                          <a:cs typeface="Garamond" charset="0"/>
                        </a:rPr>
                        <a:t>0.928</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0.457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0.712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222222"/>
                          </a:solidFill>
                          <a:effectLst/>
                          <a:latin typeface="Garamond" charset="0"/>
                          <a:ea typeface="Garamond" charset="0"/>
                          <a:cs typeface="Garamond" charset="0"/>
                        </a:rPr>
                        <a:t>0.852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0.914</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0.758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dirty="0">
                          <a:solidFill>
                            <a:srgbClr val="1A9988"/>
                          </a:solidFill>
                          <a:effectLst/>
                          <a:latin typeface="Garamond" charset="0"/>
                          <a:ea typeface="Garamond" charset="0"/>
                          <a:cs typeface="Garamond" charset="0"/>
                        </a:rPr>
                        <a:t>0.851</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Rectangle 9"/>
          <p:cNvSpPr/>
          <p:nvPr/>
        </p:nvSpPr>
        <p:spPr>
          <a:xfrm>
            <a:off x="138198" y="3054697"/>
            <a:ext cx="8866414" cy="1815882"/>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 Precision  |  R: Recall  |  F: F1-Score</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Average (AVG) is weighted based on the distribution of the number of labels in each class.</a:t>
            </a:r>
          </a:p>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1:  Pre-trained vectors trained on part of Google News dataset (about 100 billion words). The model contains 300-dimensional vectors for 3 million words and phrases. </a:t>
            </a: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hlinkClick r:id="rId2"/>
              </a:rPr>
              <a:t>https://code.google.com/archive/p/word2vec/</a:t>
            </a: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  Global Vectors for Word Representation using The Common Crawl corpus which contains petabytes of data collected over the last 7 years. </a:t>
            </a: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hlinkClick r:id="rId3"/>
              </a:rPr>
              <a:t>https://nlp.stanford.edu/projects/glove/</a:t>
            </a: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9" name="Slide Number Placeholder 3">
            <a:extLst>
              <a:ext uri="{FF2B5EF4-FFF2-40B4-BE49-F238E27FC236}">
                <a16:creationId xmlns:a16="http://schemas.microsoft.com/office/drawing/2014/main" id="{F69996F1-D27E-9348-8A47-C762AAA1C5D2}"/>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66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50"/>
            <a:ext cx="8518590" cy="3301795"/>
          </a:xfrm>
        </p:spPr>
        <p:txBody>
          <a:bodyPr>
            <a:norm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Collected fact-checked claims from PolitiFact </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Examined a subset of these claims one by one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Grouped claims similar in nature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Created new frames for a claim group if it doesn’t exist in </a:t>
            </a:r>
            <a:r>
              <a:rPr lang="en-US" sz="2000" b="0" dirty="0" err="1">
                <a:solidFill>
                  <a:schemeClr val="tx1"/>
                </a:solidFill>
              </a:rPr>
              <a:t>FrameNet</a:t>
            </a: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20 frames (13 newly created)</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900 labelled factual claims</a:t>
            </a: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Defining New Frames</a:t>
            </a:r>
            <a:endParaRPr lang="en-US"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93</a:t>
            </a:fld>
            <a:endParaRPr lang="en-US"/>
          </a:p>
        </p:txBody>
      </p:sp>
    </p:spTree>
    <p:extLst>
      <p:ext uri="{BB962C8B-B14F-4D97-AF65-F5344CB8AC3E}">
        <p14:creationId xmlns:p14="http://schemas.microsoft.com/office/powerpoint/2010/main" val="981502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232452"/>
            <a:ext cx="8363938" cy="2918105"/>
          </a:xfrm>
        </p:spPr>
        <p:txBody>
          <a:bodyPr>
            <a:noAutofit/>
          </a:bodyPr>
          <a:lstStyle/>
          <a:p>
            <a:pPr marL="0" indent="0" algn="just">
              <a:lnSpc>
                <a:spcPct val="100000"/>
              </a:lnSpc>
              <a:spcBef>
                <a:spcPts val="200"/>
              </a:spcBef>
              <a:spcAft>
                <a:spcPts val="200"/>
              </a:spcAft>
              <a:buNone/>
            </a:pPr>
            <a:r>
              <a:rPr lang="en-US" sz="2800" dirty="0">
                <a:solidFill>
                  <a:srgbClr val="C00000"/>
                </a:solidFill>
              </a:rPr>
              <a:t>Task: </a:t>
            </a:r>
          </a:p>
          <a:p>
            <a:pPr marL="0" indent="0" algn="just">
              <a:lnSpc>
                <a:spcPct val="100000"/>
              </a:lnSpc>
              <a:spcBef>
                <a:spcPts val="200"/>
              </a:spcBef>
              <a:spcAft>
                <a:spcPts val="200"/>
              </a:spcAft>
              <a:buNone/>
            </a:pPr>
            <a:r>
              <a:rPr lang="en-US" sz="2000" b="0" dirty="0"/>
              <a:t>Claim spotting </a:t>
            </a:r>
            <a:r>
              <a:rPr lang="en-US" sz="2000" b="0" dirty="0">
                <a:solidFill>
                  <a:schemeClr val="tx1"/>
                </a:solidFill>
              </a:rPr>
              <a:t>(identifying factual claims) as frame identification task</a:t>
            </a:r>
          </a:p>
          <a:p>
            <a:pPr marL="0" indent="0" algn="just">
              <a:lnSpc>
                <a:spcPct val="100000"/>
              </a:lnSpc>
              <a:spcBef>
                <a:spcPts val="200"/>
              </a:spcBef>
              <a:spcAft>
                <a:spcPts val="200"/>
              </a:spcAft>
              <a:buNone/>
            </a:pP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t>Used open-sesame for learning frame identification models</a:t>
            </a: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solidFill>
                  <a:schemeClr val="tx1"/>
                </a:solidFill>
              </a:rPr>
              <a:t>Training data: 7 existing frames (from </a:t>
            </a:r>
            <a:r>
              <a:rPr lang="en-US" sz="2000" b="0" dirty="0" err="1">
                <a:solidFill>
                  <a:schemeClr val="tx1"/>
                </a:solidFill>
              </a:rPr>
              <a:t>FrameNet</a:t>
            </a:r>
            <a:r>
              <a:rPr lang="en-US" sz="2000" b="0" dirty="0">
                <a:solidFill>
                  <a:schemeClr val="tx1"/>
                </a:solidFill>
              </a:rPr>
              <a:t> itself, already labelled), 3 new frames (from PolitiFact, labelled by ourselves)</a:t>
            </a:r>
          </a:p>
          <a:p>
            <a:pPr marL="571518" indent="-571518" algn="just">
              <a:lnSpc>
                <a:spcPct val="100000"/>
              </a:lnSpc>
              <a:spcBef>
                <a:spcPts val="200"/>
              </a:spcBef>
              <a:spcAft>
                <a:spcPts val="200"/>
              </a:spcAft>
              <a:buClr>
                <a:srgbClr val="C00000"/>
              </a:buClr>
              <a:buFont typeface="ZapfDingbatsITC" charset="0"/>
              <a:buChar char="✻"/>
            </a:pPr>
            <a:r>
              <a:rPr lang="en-US" sz="2000" b="0" dirty="0"/>
              <a:t>Test data: 7 existing frames + 3 new frames (from Share the Facts, labelled by ourselves)</a:t>
            </a:r>
            <a:endParaRPr lang="en-US" sz="2000" b="0" dirty="0">
              <a:solidFill>
                <a:schemeClr val="tx1"/>
              </a:solidFill>
            </a:endParaRPr>
          </a:p>
        </p:txBody>
      </p:sp>
      <p:sp>
        <p:nvSpPr>
          <p:cNvPr id="3" name="Title 2"/>
          <p:cNvSpPr>
            <a:spLocks noGrp="1"/>
          </p:cNvSpPr>
          <p:nvPr>
            <p:ph type="title"/>
          </p:nvPr>
        </p:nvSpPr>
        <p:spPr>
          <a:xfrm>
            <a:off x="95862" y="416761"/>
            <a:ext cx="9026769" cy="637442"/>
          </a:xfrm>
        </p:spPr>
        <p:txBody>
          <a:bodyPr>
            <a:noAutofit/>
          </a:bodyPr>
          <a:lstStyle/>
          <a:p>
            <a:r>
              <a:rPr lang="en-US" sz="3200" b="1" dirty="0">
                <a:ea typeface="Arial" charset="0"/>
              </a:rPr>
              <a:t>Preliminary Experiments: Claim Detection</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94</a:t>
            </a:fld>
            <a:endParaRPr lang="en-US"/>
          </a:p>
        </p:txBody>
      </p:sp>
    </p:spTree>
    <p:extLst>
      <p:ext uri="{BB962C8B-B14F-4D97-AF65-F5344CB8AC3E}">
        <p14:creationId xmlns:p14="http://schemas.microsoft.com/office/powerpoint/2010/main" val="176378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381"/>
            <a:ext cx="8897815" cy="637442"/>
          </a:xfrm>
        </p:spPr>
        <p:txBody>
          <a:bodyPr>
            <a:noAutofit/>
          </a:bodyPr>
          <a:lstStyle/>
          <a:p>
            <a:r>
              <a:rPr lang="en-US" sz="3200" b="1" dirty="0">
                <a:ea typeface="Arial" charset="0"/>
              </a:rPr>
              <a:t>Preliminary Experiments: Claim Spotting</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95</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452"/>
          <a:stretch/>
        </p:blipFill>
        <p:spPr>
          <a:xfrm>
            <a:off x="82061" y="1357050"/>
            <a:ext cx="9026769" cy="1510704"/>
          </a:xfrm>
          <a:prstGeom prst="rect">
            <a:avLst/>
          </a:prstGeom>
        </p:spPr>
      </p:pic>
      <p:sp>
        <p:nvSpPr>
          <p:cNvPr id="8" name="Rectangle 7"/>
          <p:cNvSpPr/>
          <p:nvPr/>
        </p:nvSpPr>
        <p:spPr>
          <a:xfrm>
            <a:off x="222737" y="3083851"/>
            <a:ext cx="8675078" cy="1426031"/>
          </a:xfrm>
          <a:prstGeom prst="rect">
            <a:avLst/>
          </a:prstGeom>
        </p:spPr>
        <p:txBody>
          <a:bodyPr wrap="square">
            <a:spAutoFit/>
          </a:bodyPr>
          <a:lstStyle/>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New frames </a:t>
            </a:r>
            <a:r>
              <a:rPr lang="en-US" sz="2000" i="1" dirty="0">
                <a:latin typeface="Open Sans" charset="0"/>
                <a:ea typeface="Garamond" charset="0"/>
                <a:cs typeface="Garamond" charset="0"/>
              </a:rPr>
              <a:t>Uniqueness of trait </a:t>
            </a:r>
            <a:r>
              <a:rPr lang="en-US" sz="2000" dirty="0">
                <a:latin typeface="Open Sans" charset="0"/>
                <a:ea typeface="Garamond" charset="0"/>
                <a:cs typeface="Garamond" charset="0"/>
              </a:rPr>
              <a:t>and </a:t>
            </a:r>
            <a:r>
              <a:rPr lang="en-US" sz="2000" i="1" dirty="0">
                <a:latin typeface="Open Sans" charset="0"/>
                <a:ea typeface="Garamond" charset="0"/>
                <a:cs typeface="Garamond" charset="0"/>
              </a:rPr>
              <a:t>Vote</a:t>
            </a:r>
            <a:r>
              <a:rPr lang="en-US" sz="2000" dirty="0">
                <a:latin typeface="Open Sans" charset="0"/>
                <a:ea typeface="Garamond" charset="0"/>
                <a:cs typeface="Garamond" charset="0"/>
              </a:rPr>
              <a:t> performed on par with existing frames</a:t>
            </a:r>
          </a:p>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Model’s performance could be improved with more training data</a:t>
            </a:r>
          </a:p>
          <a:p>
            <a:pPr marL="571518" indent="-571518" algn="just">
              <a:spcBef>
                <a:spcPts val="200"/>
              </a:spcBef>
              <a:spcAft>
                <a:spcPts val="200"/>
              </a:spcAft>
              <a:buClr>
                <a:srgbClr val="C00000"/>
              </a:buClr>
              <a:buFont typeface="ZapfDingbatsITC" charset="0"/>
              <a:buChar char="✻"/>
            </a:pPr>
            <a:r>
              <a:rPr lang="en-US" sz="2000" dirty="0">
                <a:latin typeface="Open Sans" charset="0"/>
                <a:ea typeface="Garamond" charset="0"/>
                <a:cs typeface="Garamond" charset="0"/>
              </a:rPr>
              <a:t>Developed a frame annotator tool to annotate more sentences</a:t>
            </a:r>
          </a:p>
        </p:txBody>
      </p:sp>
    </p:spTree>
    <p:extLst>
      <p:ext uri="{BB962C8B-B14F-4D97-AF65-F5344CB8AC3E}">
        <p14:creationId xmlns:p14="http://schemas.microsoft.com/office/powerpoint/2010/main" val="212178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rmAutofit fontScale="90000"/>
          </a:bodyPr>
          <a:lstStyle/>
          <a:p>
            <a:r>
              <a:rPr lang="en-US" b="1" dirty="0"/>
              <a:t>ClaimPairs Dataset</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96</a:t>
            </a:fld>
            <a:endParaRPr lang="en-US"/>
          </a:p>
        </p:txBody>
      </p:sp>
      <p:sp>
        <p:nvSpPr>
          <p:cNvPr id="9" name="TextBox 8">
            <a:extLst>
              <a:ext uri="{FF2B5EF4-FFF2-40B4-BE49-F238E27FC236}">
                <a16:creationId xmlns:a16="http://schemas.microsoft.com/office/drawing/2014/main" id="{FFE22B96-6B9C-CA46-BC9B-FEF19C5F5FDD}"/>
              </a:ext>
            </a:extLst>
          </p:cNvPr>
          <p:cNvSpPr txBox="1"/>
          <p:nvPr/>
        </p:nvSpPr>
        <p:spPr>
          <a:xfrm>
            <a:off x="327561" y="4484142"/>
            <a:ext cx="2326263" cy="584775"/>
          </a:xfrm>
          <a:prstGeom prst="rect">
            <a:avLst/>
          </a:prstGeom>
          <a:noFill/>
        </p:spPr>
        <p:txBody>
          <a:bodyPr wrap="square" rtlCol="0">
            <a:spAutoFit/>
          </a:bodyPr>
          <a:lstStyle/>
          <a:p>
            <a:r>
              <a:rPr lang="en-US" sz="800" b="1" i="1" dirty="0">
                <a:solidFill>
                  <a:schemeClr val="tx1">
                    <a:lumMod val="75000"/>
                    <a:lumOff val="25000"/>
                  </a:schemeClr>
                </a:solidFill>
              </a:rPr>
              <a:t>Notation Key</a:t>
            </a:r>
          </a:p>
          <a:p>
            <a:r>
              <a:rPr lang="en-US" sz="800" b="1" i="1" dirty="0">
                <a:solidFill>
                  <a:schemeClr val="tx1">
                    <a:lumMod val="75000"/>
                    <a:lumOff val="25000"/>
                  </a:schemeClr>
                </a:solidFill>
              </a:rPr>
              <a:t>Entail.:</a:t>
            </a:r>
            <a:r>
              <a:rPr lang="en-US" sz="800" i="1" dirty="0">
                <a:solidFill>
                  <a:schemeClr val="tx1">
                    <a:lumMod val="75000"/>
                    <a:lumOff val="25000"/>
                  </a:schemeClr>
                </a:solidFill>
              </a:rPr>
              <a:t> Entailment, </a:t>
            </a:r>
          </a:p>
          <a:p>
            <a:r>
              <a:rPr lang="en-US" sz="800" b="1" i="1" dirty="0">
                <a:solidFill>
                  <a:schemeClr val="tx1">
                    <a:lumMod val="75000"/>
                    <a:lumOff val="25000"/>
                  </a:schemeClr>
                </a:solidFill>
              </a:rPr>
              <a:t>Contra.: </a:t>
            </a:r>
            <a:r>
              <a:rPr lang="en-US" sz="800" i="1" dirty="0">
                <a:solidFill>
                  <a:schemeClr val="tx1">
                    <a:lumMod val="75000"/>
                    <a:lumOff val="25000"/>
                  </a:schemeClr>
                </a:solidFill>
              </a:rPr>
              <a:t>Contradiction,</a:t>
            </a:r>
          </a:p>
          <a:p>
            <a:r>
              <a:rPr lang="en-US" sz="800" b="1" i="1" dirty="0">
                <a:solidFill>
                  <a:schemeClr val="tx1">
                    <a:lumMod val="75000"/>
                    <a:lumOff val="25000"/>
                  </a:schemeClr>
                </a:solidFill>
              </a:rPr>
              <a:t>Match.: </a:t>
            </a:r>
            <a:r>
              <a:rPr lang="en-US" sz="800" i="1" dirty="0">
                <a:solidFill>
                  <a:schemeClr val="tx1">
                    <a:lumMod val="75000"/>
                    <a:lumOff val="25000"/>
                  </a:schemeClr>
                </a:solidFill>
              </a:rPr>
              <a:t>Matching</a:t>
            </a:r>
          </a:p>
        </p:txBody>
      </p:sp>
      <p:graphicFrame>
        <p:nvGraphicFramePr>
          <p:cNvPr id="10" name="Content Placeholder 3">
            <a:extLst>
              <a:ext uri="{FF2B5EF4-FFF2-40B4-BE49-F238E27FC236}">
                <a16:creationId xmlns:a16="http://schemas.microsoft.com/office/drawing/2014/main" id="{97F35C94-252A-F341-BDD1-9C6D61FE8A47}"/>
              </a:ext>
            </a:extLst>
          </p:cNvPr>
          <p:cNvGraphicFramePr>
            <a:graphicFrameLocks/>
          </p:cNvGraphicFramePr>
          <p:nvPr>
            <p:extLst/>
          </p:nvPr>
        </p:nvGraphicFramePr>
        <p:xfrm>
          <a:off x="389436" y="878021"/>
          <a:ext cx="7733634" cy="3181719"/>
        </p:xfrm>
        <a:graphic>
          <a:graphicData uri="http://schemas.openxmlformats.org/drawingml/2006/table">
            <a:tbl>
              <a:tblPr firstRow="1" bandRow="1">
                <a:tableStyleId>{8EC20E35-A176-4012-BC5E-935CFFF8708E}</a:tableStyleId>
              </a:tblPr>
              <a:tblGrid>
                <a:gridCol w="494718">
                  <a:extLst>
                    <a:ext uri="{9D8B030D-6E8A-4147-A177-3AD203B41FA5}">
                      <a16:colId xmlns:a16="http://schemas.microsoft.com/office/drawing/2014/main" val="754877413"/>
                    </a:ext>
                  </a:extLst>
                </a:gridCol>
                <a:gridCol w="2453078">
                  <a:extLst>
                    <a:ext uri="{9D8B030D-6E8A-4147-A177-3AD203B41FA5}">
                      <a16:colId xmlns:a16="http://schemas.microsoft.com/office/drawing/2014/main" val="2203372660"/>
                    </a:ext>
                  </a:extLst>
                </a:gridCol>
                <a:gridCol w="2629481">
                  <a:extLst>
                    <a:ext uri="{9D8B030D-6E8A-4147-A177-3AD203B41FA5}">
                      <a16:colId xmlns:a16="http://schemas.microsoft.com/office/drawing/2014/main" val="313231520"/>
                    </a:ext>
                  </a:extLst>
                </a:gridCol>
                <a:gridCol w="642050">
                  <a:extLst>
                    <a:ext uri="{9D8B030D-6E8A-4147-A177-3AD203B41FA5}">
                      <a16:colId xmlns:a16="http://schemas.microsoft.com/office/drawing/2014/main" val="4123179501"/>
                    </a:ext>
                  </a:extLst>
                </a:gridCol>
                <a:gridCol w="706508">
                  <a:extLst>
                    <a:ext uri="{9D8B030D-6E8A-4147-A177-3AD203B41FA5}">
                      <a16:colId xmlns:a16="http://schemas.microsoft.com/office/drawing/2014/main" val="1360556789"/>
                    </a:ext>
                  </a:extLst>
                </a:gridCol>
                <a:gridCol w="807799">
                  <a:extLst>
                    <a:ext uri="{9D8B030D-6E8A-4147-A177-3AD203B41FA5}">
                      <a16:colId xmlns:a16="http://schemas.microsoft.com/office/drawing/2014/main" val="3841030792"/>
                    </a:ext>
                  </a:extLst>
                </a:gridCol>
              </a:tblGrid>
              <a:tr h="583386">
                <a:tc>
                  <a:txBody>
                    <a:bodyPr/>
                    <a:lstStyle/>
                    <a:p>
                      <a:pPr algn="ctr"/>
                      <a:r>
                        <a:rPr lang="en-US" sz="1100"/>
                        <a:t>ID</a:t>
                      </a:r>
                    </a:p>
                  </a:txBody>
                  <a:tcPr marL="68395" marR="68395" marT="34198" marB="34198" anchor="ctr"/>
                </a:tc>
                <a:tc>
                  <a:txBody>
                    <a:bodyPr/>
                    <a:lstStyle/>
                    <a:p>
                      <a:pPr algn="ctr"/>
                      <a:r>
                        <a:rPr lang="en-US" sz="1100" dirty="0"/>
                        <a:t>Premise Claim (P)</a:t>
                      </a:r>
                    </a:p>
                  </a:txBody>
                  <a:tcPr marL="68395" marR="68395" marT="34198" marB="34198" anchor="ctr"/>
                </a:tc>
                <a:tc>
                  <a:txBody>
                    <a:bodyPr/>
                    <a:lstStyle/>
                    <a:p>
                      <a:pPr algn="ctr"/>
                      <a:r>
                        <a:rPr lang="en-US" sz="1100"/>
                        <a:t>Hypothesis Claim (H)</a:t>
                      </a:r>
                    </a:p>
                  </a:txBody>
                  <a:tcPr marL="68395" marR="68395" marT="34198" marB="34198" anchor="ctr"/>
                </a:tc>
                <a:tc>
                  <a:txBody>
                    <a:bodyPr/>
                    <a:lstStyle/>
                    <a:p>
                      <a:pPr algn="ctr"/>
                      <a:r>
                        <a:rPr lang="en-US" sz="1100" dirty="0"/>
                        <a:t>Entail.</a:t>
                      </a:r>
                      <a:endParaRPr lang="en-US" sz="1100" b="1" dirty="0"/>
                    </a:p>
                  </a:txBody>
                  <a:tcPr marL="68395" marR="68395" marT="34198" marB="34198" anchor="ctr"/>
                </a:tc>
                <a:tc>
                  <a:txBody>
                    <a:bodyPr/>
                    <a:lstStyle/>
                    <a:p>
                      <a:pPr algn="ctr"/>
                      <a:r>
                        <a:rPr lang="en-US" sz="1100" dirty="0"/>
                        <a:t>Contra.</a:t>
                      </a:r>
                      <a:endParaRPr lang="en-US" sz="1100" b="1" dirty="0"/>
                    </a:p>
                  </a:txBody>
                  <a:tcPr marL="68395" marR="68395" marT="34198" marB="34198" anchor="ctr"/>
                </a:tc>
                <a:tc>
                  <a:txBody>
                    <a:bodyPr/>
                    <a:lstStyle/>
                    <a:p>
                      <a:pPr algn="ctr"/>
                      <a:r>
                        <a:rPr lang="en-US" sz="1100" dirty="0"/>
                        <a:t>Match.</a:t>
                      </a:r>
                      <a:endParaRPr lang="en-US" sz="1100" b="1" dirty="0"/>
                    </a:p>
                  </a:txBody>
                  <a:tcPr marL="68395" marR="68395" marT="34198" marB="34198" anchor="ctr"/>
                </a:tc>
                <a:extLst>
                  <a:ext uri="{0D108BD9-81ED-4DB2-BD59-A6C34878D82A}">
                    <a16:rowId xmlns:a16="http://schemas.microsoft.com/office/drawing/2014/main" val="4135078843"/>
                  </a:ext>
                </a:extLst>
              </a:tr>
              <a:tr h="717645">
                <a:tc>
                  <a:txBody>
                    <a:bodyPr/>
                    <a:lstStyle/>
                    <a:p>
                      <a:pPr algn="ctr"/>
                      <a:r>
                        <a:rPr lang="en-US" sz="1100"/>
                        <a:t>1</a:t>
                      </a:r>
                    </a:p>
                  </a:txBody>
                  <a:tcPr marL="68395" marR="68395" marT="34198" marB="34198" anchor="ctr"/>
                </a:tc>
                <a:tc>
                  <a:txBody>
                    <a:bodyPr/>
                    <a:lstStyle/>
                    <a:p>
                      <a:pPr algn="just"/>
                      <a:r>
                        <a:rPr lang="en-US" sz="1100" kern="1200" dirty="0">
                          <a:effectLst/>
                        </a:rPr>
                        <a:t>Hostages were released as soon as Ronald Reagan took office because Iran perceived that America was ”no longer under the command of someone weak.”</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just"/>
                      <a:r>
                        <a:rPr lang="en-US" sz="1100" kern="1200" dirty="0">
                          <a:effectLst/>
                        </a:rPr>
                        <a:t>It’s worth remembering Iran released our hostages the day Ronald Reagan was</a:t>
                      </a:r>
                    </a:p>
                    <a:p>
                      <a:pPr algn="just"/>
                      <a:r>
                        <a:rPr lang="en-US" sz="1100" kern="1200" dirty="0">
                          <a:effectLst/>
                        </a:rPr>
                        <a:t>sworn into office.</a:t>
                      </a:r>
                    </a:p>
                    <a:p>
                      <a:pPr algn="just"/>
                      <a:endParaRPr lang="en-US" sz="1100" dirty="0"/>
                    </a:p>
                  </a:txBody>
                  <a:tcPr marL="68395" marR="68395" marT="34198" marB="34198" anchor="ctr"/>
                </a:tc>
                <a:tc>
                  <a:txBody>
                    <a:bodyPr/>
                    <a:lstStyle/>
                    <a:p>
                      <a:pPr algn="ctr"/>
                      <a:r>
                        <a:rPr lang="en-US" sz="1100" b="1" dirty="0"/>
                        <a:t>1</a:t>
                      </a:r>
                    </a:p>
                  </a:txBody>
                  <a:tcPr marL="68395" marR="68395" marT="34198" marB="34198" anchor="ctr"/>
                </a:tc>
                <a:tc>
                  <a:txBody>
                    <a:bodyPr/>
                    <a:lstStyle/>
                    <a:p>
                      <a:pPr algn="ctr"/>
                      <a:r>
                        <a:rPr lang="en-US" sz="1100" b="1" dirty="0"/>
                        <a:t>0</a:t>
                      </a:r>
                    </a:p>
                  </a:txBody>
                  <a:tcPr marL="68395" marR="68395" marT="34198" marB="34198" anchor="ctr"/>
                </a:tc>
                <a:tc>
                  <a:txBody>
                    <a:bodyPr/>
                    <a:lstStyle/>
                    <a:p>
                      <a:pPr algn="ctr"/>
                      <a:r>
                        <a:rPr lang="en-US" sz="1100" b="1"/>
                        <a:t>1</a:t>
                      </a:r>
                    </a:p>
                  </a:txBody>
                  <a:tcPr marL="68395" marR="68395" marT="34198" marB="34198" anchor="ctr"/>
                </a:tc>
                <a:extLst>
                  <a:ext uri="{0D108BD9-81ED-4DB2-BD59-A6C34878D82A}">
                    <a16:rowId xmlns:a16="http://schemas.microsoft.com/office/drawing/2014/main" val="2580518704"/>
                  </a:ext>
                </a:extLst>
              </a:tr>
              <a:tr h="1120421">
                <a:tc>
                  <a:txBody>
                    <a:bodyPr/>
                    <a:lstStyle/>
                    <a:p>
                      <a:pPr algn="ctr"/>
                      <a:r>
                        <a:rPr lang="en-US" sz="1100"/>
                        <a:t>2</a:t>
                      </a:r>
                    </a:p>
                  </a:txBody>
                  <a:tcPr marL="68395" marR="68395" marT="34198" marB="34198" anchor="ctr"/>
                </a:tc>
                <a:tc>
                  <a:txBody>
                    <a:bodyPr/>
                    <a:lstStyle/>
                    <a:p>
                      <a:pPr algn="just"/>
                      <a:r>
                        <a:rPr lang="en-US" sz="1100" kern="1200" dirty="0">
                          <a:effectLst/>
                        </a:rPr>
                        <a:t>While our people work longer hours for lower wages, almost all new income goes to the top 1 percent.</a:t>
                      </a:r>
                    </a:p>
                    <a:p>
                      <a:pPr algn="just"/>
                      <a:endParaRPr lang="en-US" sz="1100" dirty="0"/>
                    </a:p>
                  </a:txBody>
                  <a:tcPr marL="68395" marR="68395" marT="34198" marB="34198" anchor="ctr"/>
                </a:tc>
                <a:tc>
                  <a:txBody>
                    <a:bodyPr/>
                    <a:lstStyle/>
                    <a:p>
                      <a:pPr algn="just"/>
                      <a:r>
                        <a:rPr lang="en-US" sz="1100" kern="1200" dirty="0">
                          <a:effectLst/>
                        </a:rPr>
                        <a:t>I’m running for president because our economy is rigged because working people are working longer hours for lower wages and almost all of new wealth and income being created is going to the top one percent.</a:t>
                      </a:r>
                    </a:p>
                    <a:p>
                      <a:pPr algn="just"/>
                      <a:endParaRPr lang="en-US" sz="1100" dirty="0"/>
                    </a:p>
                  </a:txBody>
                  <a:tcPr marL="68395" marR="68395" marT="34198" marB="34198" anchor="ctr"/>
                </a:tc>
                <a:tc>
                  <a:txBody>
                    <a:bodyPr/>
                    <a:lstStyle/>
                    <a:p>
                      <a:pPr algn="ctr"/>
                      <a:r>
                        <a:rPr lang="en-US" sz="1100" b="1"/>
                        <a:t>0</a:t>
                      </a:r>
                    </a:p>
                  </a:txBody>
                  <a:tcPr marL="68395" marR="68395" marT="34198" marB="34198" anchor="ctr"/>
                </a:tc>
                <a:tc>
                  <a:txBody>
                    <a:bodyPr/>
                    <a:lstStyle/>
                    <a:p>
                      <a:pPr algn="ctr"/>
                      <a:r>
                        <a:rPr lang="en-US" sz="1100" b="1" dirty="0"/>
                        <a:t>0</a:t>
                      </a:r>
                    </a:p>
                  </a:txBody>
                  <a:tcPr marL="68395" marR="68395" marT="34198" marB="34198" anchor="ctr"/>
                </a:tc>
                <a:tc>
                  <a:txBody>
                    <a:bodyPr/>
                    <a:lstStyle/>
                    <a:p>
                      <a:pPr algn="ctr"/>
                      <a:r>
                        <a:rPr lang="en-US" sz="1100" b="1" dirty="0"/>
                        <a:t>0</a:t>
                      </a:r>
                    </a:p>
                  </a:txBody>
                  <a:tcPr marL="68395" marR="68395" marT="34198" marB="34198" anchor="ctr"/>
                </a:tc>
                <a:extLst>
                  <a:ext uri="{0D108BD9-81ED-4DB2-BD59-A6C34878D82A}">
                    <a16:rowId xmlns:a16="http://schemas.microsoft.com/office/drawing/2014/main" val="3224521206"/>
                  </a:ext>
                </a:extLst>
              </a:tr>
              <a:tr h="717645">
                <a:tc>
                  <a:txBody>
                    <a:bodyPr/>
                    <a:lstStyle/>
                    <a:p>
                      <a:pPr algn="ctr"/>
                      <a:r>
                        <a:rPr lang="en-US" sz="1100"/>
                        <a:t>3</a:t>
                      </a:r>
                    </a:p>
                  </a:txBody>
                  <a:tcPr marL="68395" marR="68395" marT="34198" marB="34198" anchor="ctr"/>
                </a:tc>
                <a:tc>
                  <a:txBody>
                    <a:bodyPr/>
                    <a:lstStyle/>
                    <a:p>
                      <a:pPr algn="just"/>
                      <a:r>
                        <a:rPr lang="en-US" sz="1100" kern="1200" dirty="0">
                          <a:effectLst/>
                        </a:rPr>
                        <a:t>When President Obama took office, we were losing 700,000 jobs a month. Now we’ve had job growth, I think, for 24 consecutive months.</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just"/>
                      <a:r>
                        <a:rPr lang="en-US" sz="1100" kern="1200" dirty="0">
                          <a:effectLst/>
                        </a:rPr>
                        <a:t>When President Obama came into office we were losing 800,000 jobs a month, 800,000 jobs a month.</a:t>
                      </a:r>
                      <a:endParaRPr lang="en-US" sz="1100" kern="1200" dirty="0">
                        <a:solidFill>
                          <a:schemeClr val="dk1"/>
                        </a:solidFill>
                        <a:effectLst/>
                        <a:latin typeface="+mn-lt"/>
                        <a:ea typeface="+mn-ea"/>
                        <a:cs typeface="+mn-cs"/>
                      </a:endParaRPr>
                    </a:p>
                  </a:txBody>
                  <a:tcPr marL="68395" marR="68395" marT="34198" marB="34198" anchor="ctr"/>
                </a:tc>
                <a:tc>
                  <a:txBody>
                    <a:bodyPr/>
                    <a:lstStyle/>
                    <a:p>
                      <a:pPr algn="ctr"/>
                      <a:r>
                        <a:rPr lang="en-US" sz="1100" b="1"/>
                        <a:t>0</a:t>
                      </a:r>
                    </a:p>
                  </a:txBody>
                  <a:tcPr marL="68395" marR="68395" marT="34198" marB="34198" anchor="ctr"/>
                </a:tc>
                <a:tc>
                  <a:txBody>
                    <a:bodyPr/>
                    <a:lstStyle/>
                    <a:p>
                      <a:pPr algn="ctr"/>
                      <a:r>
                        <a:rPr lang="en-US" sz="1100" b="1"/>
                        <a:t>1</a:t>
                      </a:r>
                    </a:p>
                  </a:txBody>
                  <a:tcPr marL="68395" marR="68395" marT="34198" marB="34198" anchor="ctr"/>
                </a:tc>
                <a:tc>
                  <a:txBody>
                    <a:bodyPr/>
                    <a:lstStyle/>
                    <a:p>
                      <a:pPr algn="ctr"/>
                      <a:r>
                        <a:rPr lang="en-US" sz="1100" b="1" dirty="0"/>
                        <a:t>1</a:t>
                      </a:r>
                    </a:p>
                  </a:txBody>
                  <a:tcPr marL="68395" marR="68395" marT="34198" marB="34198" anchor="ctr"/>
                </a:tc>
                <a:extLst>
                  <a:ext uri="{0D108BD9-81ED-4DB2-BD59-A6C34878D82A}">
                    <a16:rowId xmlns:a16="http://schemas.microsoft.com/office/drawing/2014/main" val="3108735742"/>
                  </a:ext>
                </a:extLst>
              </a:tr>
            </a:tbl>
          </a:graphicData>
        </a:graphic>
      </p:graphicFrame>
    </p:spTree>
    <p:extLst>
      <p:ext uri="{BB962C8B-B14F-4D97-AF65-F5344CB8AC3E}">
        <p14:creationId xmlns:p14="http://schemas.microsoft.com/office/powerpoint/2010/main" val="1672236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C2A7-3A83-4541-A7C9-DBF291BA6B8D}"/>
              </a:ext>
            </a:extLst>
          </p:cNvPr>
          <p:cNvSpPr>
            <a:spLocks noGrp="1"/>
          </p:cNvSpPr>
          <p:nvPr>
            <p:ph type="title"/>
          </p:nvPr>
        </p:nvSpPr>
        <p:spPr>
          <a:xfrm>
            <a:off x="389436" y="171450"/>
            <a:ext cx="8363938" cy="671402"/>
          </a:xfrm>
        </p:spPr>
        <p:txBody>
          <a:bodyPr>
            <a:normAutofit fontScale="90000"/>
          </a:bodyPr>
          <a:lstStyle/>
          <a:p>
            <a:r>
              <a:rPr lang="en-US" b="1" dirty="0"/>
              <a:t>Claim Matching Experiment Results</a:t>
            </a:r>
          </a:p>
        </p:txBody>
      </p:sp>
      <p:sp>
        <p:nvSpPr>
          <p:cNvPr id="4" name="Slide Number Placeholder 3">
            <a:extLst>
              <a:ext uri="{FF2B5EF4-FFF2-40B4-BE49-F238E27FC236}">
                <a16:creationId xmlns:a16="http://schemas.microsoft.com/office/drawing/2014/main" id="{73947B42-4940-024C-B5FF-8F812FFE6B40}"/>
              </a:ext>
            </a:extLst>
          </p:cNvPr>
          <p:cNvSpPr>
            <a:spLocks noGrp="1"/>
          </p:cNvSpPr>
          <p:nvPr>
            <p:ph type="sldNum" sz="quarter" idx="11"/>
          </p:nvPr>
        </p:nvSpPr>
        <p:spPr/>
        <p:txBody>
          <a:bodyPr/>
          <a:lstStyle/>
          <a:p>
            <a:fld id="{FC2EED17-1836-6142-A4B1-ABB9C7C22E41}" type="slidenum">
              <a:rPr lang="en-US" smtClean="0"/>
              <a:pPr/>
              <a:t>97</a:t>
            </a:fld>
            <a:endParaRPr lang="en-US"/>
          </a:p>
        </p:txBody>
      </p:sp>
      <p:sp>
        <p:nvSpPr>
          <p:cNvPr id="9" name="TextBox 8">
            <a:extLst>
              <a:ext uri="{FF2B5EF4-FFF2-40B4-BE49-F238E27FC236}">
                <a16:creationId xmlns:a16="http://schemas.microsoft.com/office/drawing/2014/main" id="{FFE22B96-6B9C-CA46-BC9B-FEF19C5F5FDD}"/>
              </a:ext>
            </a:extLst>
          </p:cNvPr>
          <p:cNvSpPr txBox="1"/>
          <p:nvPr/>
        </p:nvSpPr>
        <p:spPr>
          <a:xfrm>
            <a:off x="327561" y="4484142"/>
            <a:ext cx="2326263" cy="584775"/>
          </a:xfrm>
          <a:prstGeom prst="rect">
            <a:avLst/>
          </a:prstGeom>
          <a:noFill/>
        </p:spPr>
        <p:txBody>
          <a:bodyPr wrap="square" rtlCol="0">
            <a:spAutoFit/>
          </a:bodyPr>
          <a:lstStyle/>
          <a:p>
            <a:r>
              <a:rPr lang="en-US" sz="800" b="1" i="1" dirty="0">
                <a:solidFill>
                  <a:schemeClr val="tx1">
                    <a:lumMod val="75000"/>
                    <a:lumOff val="25000"/>
                  </a:schemeClr>
                </a:solidFill>
              </a:rPr>
              <a:t>Notation Key</a:t>
            </a:r>
          </a:p>
          <a:p>
            <a:r>
              <a:rPr lang="en-US" sz="800" b="1" i="1" dirty="0">
                <a:solidFill>
                  <a:schemeClr val="tx1">
                    <a:lumMod val="75000"/>
                    <a:lumOff val="25000"/>
                  </a:schemeClr>
                </a:solidFill>
              </a:rPr>
              <a:t>Entail.:</a:t>
            </a:r>
            <a:r>
              <a:rPr lang="en-US" sz="800" i="1" dirty="0">
                <a:solidFill>
                  <a:schemeClr val="tx1">
                    <a:lumMod val="75000"/>
                    <a:lumOff val="25000"/>
                  </a:schemeClr>
                </a:solidFill>
              </a:rPr>
              <a:t> Entailment, </a:t>
            </a:r>
          </a:p>
          <a:p>
            <a:r>
              <a:rPr lang="en-US" sz="800" b="1" i="1" dirty="0">
                <a:solidFill>
                  <a:schemeClr val="tx1">
                    <a:lumMod val="75000"/>
                    <a:lumOff val="25000"/>
                  </a:schemeClr>
                </a:solidFill>
              </a:rPr>
              <a:t>Contra.: </a:t>
            </a:r>
            <a:r>
              <a:rPr lang="en-US" sz="800" i="1" dirty="0">
                <a:solidFill>
                  <a:schemeClr val="tx1">
                    <a:lumMod val="75000"/>
                    <a:lumOff val="25000"/>
                  </a:schemeClr>
                </a:solidFill>
              </a:rPr>
              <a:t>Contradiction,</a:t>
            </a:r>
          </a:p>
          <a:p>
            <a:r>
              <a:rPr lang="en-US" sz="800" b="1" i="1" dirty="0">
                <a:solidFill>
                  <a:schemeClr val="tx1">
                    <a:lumMod val="75000"/>
                    <a:lumOff val="25000"/>
                  </a:schemeClr>
                </a:solidFill>
              </a:rPr>
              <a:t>Match.: </a:t>
            </a:r>
            <a:r>
              <a:rPr lang="en-US" sz="800" i="1" dirty="0">
                <a:solidFill>
                  <a:schemeClr val="tx1">
                    <a:lumMod val="75000"/>
                    <a:lumOff val="25000"/>
                  </a:schemeClr>
                </a:solidFill>
              </a:rPr>
              <a:t>Matching</a:t>
            </a:r>
          </a:p>
        </p:txBody>
      </p:sp>
      <p:graphicFrame>
        <p:nvGraphicFramePr>
          <p:cNvPr id="6" name="Table 5">
            <a:extLst>
              <a:ext uri="{FF2B5EF4-FFF2-40B4-BE49-F238E27FC236}">
                <a16:creationId xmlns:a16="http://schemas.microsoft.com/office/drawing/2014/main" id="{5E528EB1-E948-8340-97FC-7779BC5EC490}"/>
              </a:ext>
            </a:extLst>
          </p:cNvPr>
          <p:cNvGraphicFramePr>
            <a:graphicFrameLocks noGrp="1"/>
          </p:cNvGraphicFramePr>
          <p:nvPr>
            <p:extLst/>
          </p:nvPr>
        </p:nvGraphicFramePr>
        <p:xfrm>
          <a:off x="389436" y="917439"/>
          <a:ext cx="8363934" cy="3486924"/>
        </p:xfrm>
        <a:graphic>
          <a:graphicData uri="http://schemas.openxmlformats.org/drawingml/2006/table">
            <a:tbl>
              <a:tblPr>
                <a:tableStyleId>{5C22544A-7EE6-4342-B048-85BDC9FD1C3A}</a:tableStyleId>
              </a:tblPr>
              <a:tblGrid>
                <a:gridCol w="1858464">
                  <a:extLst>
                    <a:ext uri="{9D8B030D-6E8A-4147-A177-3AD203B41FA5}">
                      <a16:colId xmlns:a16="http://schemas.microsoft.com/office/drawing/2014/main" val="989054069"/>
                    </a:ext>
                  </a:extLst>
                </a:gridCol>
                <a:gridCol w="1084245">
                  <a:extLst>
                    <a:ext uri="{9D8B030D-6E8A-4147-A177-3AD203B41FA5}">
                      <a16:colId xmlns:a16="http://schemas.microsoft.com/office/drawing/2014/main" val="1073597458"/>
                    </a:ext>
                  </a:extLst>
                </a:gridCol>
                <a:gridCol w="1084245">
                  <a:extLst>
                    <a:ext uri="{9D8B030D-6E8A-4147-A177-3AD203B41FA5}">
                      <a16:colId xmlns:a16="http://schemas.microsoft.com/office/drawing/2014/main" val="1137929770"/>
                    </a:ext>
                  </a:extLst>
                </a:gridCol>
                <a:gridCol w="1084245">
                  <a:extLst>
                    <a:ext uri="{9D8B030D-6E8A-4147-A177-3AD203B41FA5}">
                      <a16:colId xmlns:a16="http://schemas.microsoft.com/office/drawing/2014/main" val="1338802748"/>
                    </a:ext>
                  </a:extLst>
                </a:gridCol>
                <a:gridCol w="1084245">
                  <a:extLst>
                    <a:ext uri="{9D8B030D-6E8A-4147-A177-3AD203B41FA5}">
                      <a16:colId xmlns:a16="http://schemas.microsoft.com/office/drawing/2014/main" val="1519952521"/>
                    </a:ext>
                  </a:extLst>
                </a:gridCol>
                <a:gridCol w="1084245">
                  <a:extLst>
                    <a:ext uri="{9D8B030D-6E8A-4147-A177-3AD203B41FA5}">
                      <a16:colId xmlns:a16="http://schemas.microsoft.com/office/drawing/2014/main" val="3874049628"/>
                    </a:ext>
                  </a:extLst>
                </a:gridCol>
                <a:gridCol w="1084245">
                  <a:extLst>
                    <a:ext uri="{9D8B030D-6E8A-4147-A177-3AD203B41FA5}">
                      <a16:colId xmlns:a16="http://schemas.microsoft.com/office/drawing/2014/main" val="97214994"/>
                    </a:ext>
                  </a:extLst>
                </a:gridCol>
              </a:tblGrid>
              <a:tr h="387436">
                <a:tc>
                  <a:txBody>
                    <a:bodyPr/>
                    <a:lstStyle/>
                    <a:p>
                      <a:pPr algn="ctr" fontAlgn="b"/>
                      <a:r>
                        <a:rPr lang="en-US" sz="1050" b="1" u="none" strike="noStrike" dirty="0">
                          <a:solidFill>
                            <a:schemeClr val="bg1"/>
                          </a:solidFill>
                          <a:effectLst/>
                        </a:rPr>
                        <a:t>Algorithms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p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p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r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r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F1 M/</a:t>
                      </a:r>
                      <a:r>
                        <a:rPr lang="en-US" sz="1050" b="1" u="none" strike="noStrike" dirty="0" err="1">
                          <a:solidFill>
                            <a:schemeClr val="bg1"/>
                          </a:solidFill>
                          <a:effectLst/>
                        </a:rPr>
                        <a:t>En</a:t>
                      </a:r>
                      <a:r>
                        <a:rPr lang="en-US" sz="1050" b="1" u="none" strike="noStrike" dirty="0">
                          <a:solidFill>
                            <a:schemeClr val="bg1"/>
                          </a:solidFill>
                          <a:effectLst/>
                        </a:rPr>
                        <a:t>/Con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solidFill>
                            <a:schemeClr val="bg1"/>
                          </a:solidFill>
                          <a:effectLst/>
                        </a:rPr>
                        <a:t>F1 Neutral</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5257383"/>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EditDistance</a:t>
                      </a:r>
                      <a:r>
                        <a:rPr lang="en-US" sz="1050" b="1" u="none" strike="noStrike" dirty="0">
                          <a:solidFill>
                            <a:schemeClr val="bg1"/>
                          </a:solidFill>
                          <a:effectLst/>
                        </a:rPr>
                        <a:t> (Lemma)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0.49 / 0.41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0.97</a:t>
                      </a:r>
                      <a:r>
                        <a:rPr lang="en-US" sz="1050" u="none" strike="noStrike" dirty="0">
                          <a:effectLst/>
                        </a:rPr>
                        <a:t> / </a:t>
                      </a:r>
                      <a:r>
                        <a:rPr lang="en-US" sz="1050" b="1" u="none" strike="noStrike" dirty="0">
                          <a:effectLst/>
                        </a:rPr>
                        <a:t>0.97 </a:t>
                      </a:r>
                      <a:r>
                        <a:rPr lang="en-US" sz="1050" u="none" strike="noStrike" dirty="0">
                          <a:effectLst/>
                        </a:rPr>
                        <a:t>/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0.81 </a:t>
                      </a:r>
                      <a:r>
                        <a:rPr lang="en-US" sz="1050" u="none" strike="noStrike" dirty="0">
                          <a:effectLst/>
                        </a:rPr>
                        <a:t>/ </a:t>
                      </a:r>
                      <a:r>
                        <a:rPr lang="en-US" sz="1050" b="1" u="none" strike="noStrike" dirty="0">
                          <a:effectLst/>
                        </a:rPr>
                        <a:t>0.82</a:t>
                      </a:r>
                      <a:r>
                        <a:rPr lang="en-US" sz="1050" u="none" strike="noStrike" dirty="0">
                          <a:effectLst/>
                        </a:rPr>
                        <a:t> / </a:t>
                      </a:r>
                      <a:r>
                        <a:rPr lang="en-US" sz="1050" b="1" u="none" strike="noStrike" dirty="0">
                          <a:effectLst/>
                        </a:rPr>
                        <a:t>0.77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0.86 / 0.80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0.61 / 0.55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0.91 / 0.89</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1629150"/>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EditDistance</a:t>
                      </a:r>
                      <a:r>
                        <a:rPr lang="en-US" sz="1050" b="1" u="none" strike="noStrike" dirty="0">
                          <a:solidFill>
                            <a:schemeClr val="bg1"/>
                          </a:solidFill>
                          <a:effectLst/>
                        </a:rPr>
                        <a:t> (</a:t>
                      </a:r>
                      <a:r>
                        <a:rPr lang="en-US" sz="1050" b="1" u="none" strike="noStrike" dirty="0" err="1">
                          <a:solidFill>
                            <a:schemeClr val="bg1"/>
                          </a:solidFill>
                          <a:effectLst/>
                        </a:rPr>
                        <a:t>Lemma+WN</a:t>
                      </a:r>
                      <a:r>
                        <a:rPr lang="en-US" sz="1050" b="1" u="none" strike="noStrike" dirty="0">
                          <a:solidFill>
                            <a:schemeClr val="bg1"/>
                          </a:solidFill>
                          <a:effectLst/>
                        </a:rPr>
                        <a:t>)</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0.54 / 0.47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0.96 / </a:t>
                      </a:r>
                      <a:r>
                        <a:rPr lang="en-US" sz="1050" b="1" u="none" strike="noStrike" dirty="0">
                          <a:effectLst/>
                        </a:rPr>
                        <a:t>0.97</a:t>
                      </a:r>
                      <a:r>
                        <a:rPr lang="en-US" sz="1050" u="none" strike="noStrike" dirty="0">
                          <a:effectLst/>
                        </a:rPr>
                        <a:t>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0.77 / 0.80 / 0.64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0.89 / 0.83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0.64</a:t>
                      </a:r>
                      <a:r>
                        <a:rPr lang="en-US" sz="1050" u="none" strike="noStrike" dirty="0">
                          <a:effectLst/>
                        </a:rPr>
                        <a:t> / 0.59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0.93 / 0.93 / 0.90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8081803"/>
                  </a:ext>
                </a:extLst>
              </a:tr>
              <a:tr h="387436">
                <a:tc>
                  <a:txBody>
                    <a:bodyPr/>
                    <a:lstStyle/>
                    <a:p>
                      <a:pPr algn="l" fontAlgn="b"/>
                      <a:r>
                        <a:rPr lang="en-US" sz="1050" b="1" u="none" strike="noStrike" dirty="0">
                          <a:solidFill>
                            <a:schemeClr val="bg1"/>
                          </a:solidFill>
                          <a:effectLst/>
                        </a:rPr>
                        <a:t>  PSO </a:t>
                      </a:r>
                      <a:r>
                        <a:rPr lang="en-US" sz="1050" b="1" u="none" strike="noStrike" dirty="0" err="1">
                          <a:solidFill>
                            <a:schemeClr val="bg1"/>
                          </a:solidFill>
                          <a:effectLst/>
                        </a:rPr>
                        <a:t>EditDistance</a:t>
                      </a:r>
                      <a:r>
                        <a:rPr lang="en-US" sz="1050" b="1" u="none" strike="noStrike" dirty="0">
                          <a:solidFill>
                            <a:schemeClr val="bg1"/>
                          </a:solidFill>
                          <a:effectLst/>
                        </a:rPr>
                        <a:t> (Token)</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0.48 / 0.41 / 0.06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0.97</a:t>
                      </a:r>
                      <a:r>
                        <a:rPr lang="en-US" sz="1050" u="none" strike="noStrike" dirty="0">
                          <a:effectLst/>
                        </a:rPr>
                        <a:t> / </a:t>
                      </a:r>
                      <a:r>
                        <a:rPr lang="en-US" sz="1050" b="1" u="none" strike="noStrike" dirty="0">
                          <a:effectLst/>
                        </a:rPr>
                        <a:t>0.97 </a:t>
                      </a:r>
                      <a:r>
                        <a:rPr lang="en-US" sz="1050" u="none" strike="noStrike" dirty="0">
                          <a:effectLst/>
                        </a:rPr>
                        <a:t>/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0.79 / 0.81 / 0.68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0.86 / 0.80</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0.60 / 0.55 / 0.12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0.92 / 0.89</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0438432"/>
                  </a:ext>
                </a:extLst>
              </a:tr>
              <a:tr h="387436">
                <a:tc>
                  <a:txBody>
                    <a:bodyPr/>
                    <a:lstStyle/>
                    <a:p>
                      <a:pPr algn="l" fontAlgn="b"/>
                      <a:r>
                        <a:rPr lang="en-US" sz="1050" b="1" u="none" strike="noStrike" dirty="0">
                          <a:solidFill>
                            <a:schemeClr val="bg1"/>
                          </a:solidFill>
                          <a:effectLst/>
                        </a:rPr>
                        <a:t>  PSO </a:t>
                      </a:r>
                      <a:r>
                        <a:rPr lang="en-US" sz="1050" b="1" u="none" strike="noStrike" dirty="0" err="1">
                          <a:solidFill>
                            <a:schemeClr val="bg1"/>
                          </a:solidFill>
                          <a:effectLst/>
                        </a:rPr>
                        <a:t>EditDistance</a:t>
                      </a:r>
                      <a:r>
                        <a:rPr lang="en-US" sz="1050" b="1" u="none" strike="noStrike" dirty="0">
                          <a:solidFill>
                            <a:schemeClr val="bg1"/>
                          </a:solidFill>
                          <a:effectLst/>
                        </a:rPr>
                        <a:t> (</a:t>
                      </a:r>
                      <a:r>
                        <a:rPr lang="en-US" sz="1050" b="1" u="none" strike="noStrike" dirty="0" err="1">
                          <a:solidFill>
                            <a:schemeClr val="bg1"/>
                          </a:solidFill>
                          <a:effectLst/>
                        </a:rPr>
                        <a:t>Token+WN</a:t>
                      </a:r>
                      <a:r>
                        <a:rPr lang="en-US" sz="1050" b="1" u="none" strike="noStrike" dirty="0">
                          <a:solidFill>
                            <a:schemeClr val="bg1"/>
                          </a:solidFill>
                          <a:effectLst/>
                        </a:rPr>
                        <a:t>)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0.54 / 0.47 / </a:t>
                      </a:r>
                      <a:r>
                        <a:rPr lang="en-US" sz="1050" b="1" u="none" strike="noStrike" dirty="0">
                          <a:effectLst/>
                        </a:rPr>
                        <a:t>0.07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0.96 / </a:t>
                      </a:r>
                      <a:r>
                        <a:rPr lang="en-US" sz="1050" b="1" u="none" strike="noStrike" dirty="0">
                          <a:effectLst/>
                        </a:rPr>
                        <a:t>0.97</a:t>
                      </a:r>
                      <a:r>
                        <a:rPr lang="en-US" sz="1050" u="none" strike="noStrike" dirty="0">
                          <a:effectLst/>
                        </a:rPr>
                        <a:t>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0.74 / 0.76 / 0.64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0.90 / 0.84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0.63 / 0.58 / </a:t>
                      </a:r>
                      <a:r>
                        <a:rPr lang="en-US" sz="1050" b="1" u="none" strike="noStrike" dirty="0">
                          <a:effectLst/>
                        </a:rPr>
                        <a:t>0.13</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0.93 / 0.93 / 0.91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843260"/>
                  </a:ext>
                </a:extLst>
              </a:tr>
              <a:tr h="387436">
                <a:tc>
                  <a:txBody>
                    <a:bodyPr/>
                    <a:lstStyle/>
                    <a:p>
                      <a:pPr algn="l" fontAlgn="b"/>
                      <a:r>
                        <a:rPr lang="en-US" sz="1050" b="1" u="none" strike="noStrike" dirty="0">
                          <a:solidFill>
                            <a:schemeClr val="bg1"/>
                          </a:solidFill>
                          <a:effectLst/>
                        </a:rPr>
                        <a:t>  TIE (</a:t>
                      </a:r>
                      <a:r>
                        <a:rPr lang="en-US" sz="1050" b="1" u="none" strike="noStrike" dirty="0" err="1">
                          <a:solidFill>
                            <a:schemeClr val="bg1"/>
                          </a:solidFill>
                          <a:effectLst/>
                        </a:rPr>
                        <a:t>OpenNLP</a:t>
                      </a:r>
                      <a:r>
                        <a:rPr lang="en-US" sz="1050" b="1" u="none" strike="noStrike" dirty="0">
                          <a:solidFill>
                            <a:schemeClr val="bg1"/>
                          </a:solidFill>
                          <a:effectLst/>
                        </a:rPr>
                        <a:t>)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b="1" u="none" strike="noStrike" dirty="0">
                          <a:effectLst/>
                        </a:rPr>
                        <a:t>0.96</a:t>
                      </a:r>
                      <a:r>
                        <a:rPr lang="en-US" sz="1050" u="none" strike="noStrike" dirty="0">
                          <a:effectLst/>
                        </a:rPr>
                        <a:t> / </a:t>
                      </a:r>
                      <a:r>
                        <a:rPr lang="en-US" sz="1050" b="1" u="none" strike="noStrike" dirty="0">
                          <a:effectLst/>
                        </a:rPr>
                        <a:t>0.95</a:t>
                      </a:r>
                      <a:r>
                        <a:rPr lang="en-US" sz="1050" u="none" strike="noStrike" dirty="0">
                          <a:effectLst/>
                        </a:rPr>
                        <a:t> / 0.02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0.92 / 0.94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0.38 / 0.44 / 0.05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1.00</a:t>
                      </a:r>
                      <a:r>
                        <a:rPr lang="en-US" sz="1050" u="none" strike="noStrike" dirty="0">
                          <a:effectLst/>
                        </a:rPr>
                        <a:t> / </a:t>
                      </a:r>
                      <a:r>
                        <a:rPr lang="en-US" sz="1050" b="1" u="none" strike="noStrike" dirty="0">
                          <a:effectLst/>
                        </a:rPr>
                        <a:t>1.00</a:t>
                      </a:r>
                      <a:r>
                        <a:rPr lang="en-US" sz="1050" u="none" strike="noStrike" dirty="0">
                          <a:effectLst/>
                        </a:rPr>
                        <a:t> / 0.95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0.54 / 0.60 / 0.03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0.96</a:t>
                      </a:r>
                      <a:r>
                        <a:rPr lang="en-US" sz="1050" u="none" strike="noStrike" dirty="0">
                          <a:effectLst/>
                        </a:rPr>
                        <a:t> / </a:t>
                      </a:r>
                      <a:r>
                        <a:rPr lang="en-US" sz="1050" b="1" u="none" strike="noStrike" dirty="0">
                          <a:effectLst/>
                        </a:rPr>
                        <a:t>0.97</a:t>
                      </a:r>
                      <a:r>
                        <a:rPr lang="en-US" sz="1050" u="none" strike="noStrike" dirty="0">
                          <a:effectLst/>
                        </a:rPr>
                        <a:t> / </a:t>
                      </a:r>
                      <a:r>
                        <a:rPr lang="en-US" sz="1050" b="1" u="none" strike="noStrike" dirty="0">
                          <a:effectLst/>
                        </a:rPr>
                        <a:t>0.97</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9003334"/>
                  </a:ext>
                </a:extLst>
              </a:tr>
              <a:tr h="387436">
                <a:tc>
                  <a:txBody>
                    <a:bodyPr/>
                    <a:lstStyle/>
                    <a:p>
                      <a:pPr algn="l" fontAlgn="b"/>
                      <a:r>
                        <a:rPr lang="en-US" sz="1050" b="1" u="none" strike="noStrike" dirty="0">
                          <a:solidFill>
                            <a:schemeClr val="bg1"/>
                          </a:solidFill>
                          <a:effectLst/>
                        </a:rPr>
                        <a:t>  TIE (WN+VO)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0.47 / 0.45 / 0.02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0.93 / 0.95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0.55 / 0.62 / 0.18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0.91 / 0.91 / 0.85</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0.51 / 0.52 / 0.04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0.92 / 0.93 / 0.91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639015"/>
                  </a:ext>
                </a:extLst>
              </a:tr>
              <a:tr h="387436">
                <a:tc>
                  <a:txBody>
                    <a:bodyPr/>
                    <a:lstStyle/>
                    <a:p>
                      <a:pPr algn="l" fontAlgn="b"/>
                      <a:r>
                        <a:rPr lang="en-US" sz="1050" b="1" u="none" strike="noStrike" dirty="0">
                          <a:solidFill>
                            <a:schemeClr val="bg1"/>
                          </a:solidFill>
                          <a:effectLst/>
                        </a:rPr>
                        <a:t>  </a:t>
                      </a:r>
                      <a:r>
                        <a:rPr lang="en-US" sz="1050" b="1" u="none" strike="noStrike" dirty="0" err="1">
                          <a:solidFill>
                            <a:schemeClr val="bg1"/>
                          </a:solidFill>
                          <a:effectLst/>
                        </a:rPr>
                        <a:t>AdArte</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a:effectLst/>
                        </a:rPr>
                        <a:t>0.35 / 0.30 / 0.06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0.95 / 0.96 / </a:t>
                      </a:r>
                      <a:r>
                        <a:rPr lang="en-US" sz="1050" b="1" u="none" strike="noStrike" dirty="0">
                          <a:effectLst/>
                        </a:rPr>
                        <a:t>0.99</a:t>
                      </a:r>
                      <a:endParaRPr lang="en-US" sz="105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0.70 / 0.70 / 0.73</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a:effectLst/>
                        </a:rPr>
                        <a:t>0.81 / 0.80 / 0.76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0.47 / 0.41 / 0.11</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0.88 / 0.87 / 0.86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158392"/>
                  </a:ext>
                </a:extLst>
              </a:tr>
              <a:tr h="387436">
                <a:tc>
                  <a:txBody>
                    <a:bodyPr/>
                    <a:lstStyle/>
                    <a:p>
                      <a:pPr algn="l" fontAlgn="b"/>
                      <a:r>
                        <a:rPr lang="en-US" sz="1050" b="1" u="none" strike="noStrike" dirty="0">
                          <a:solidFill>
                            <a:schemeClr val="bg1"/>
                          </a:solidFill>
                          <a:effectLst/>
                        </a:rPr>
                        <a:t>  P1EDA </a:t>
                      </a:r>
                      <a:endParaRPr lang="en-US" sz="105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b"/>
                      <a:r>
                        <a:rPr lang="en-US" sz="1050" u="none" strike="noStrike" dirty="0">
                          <a:effectLst/>
                        </a:rPr>
                        <a:t>0.61 / 0.56 / 0.04</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0.95 / </a:t>
                      </a:r>
                      <a:r>
                        <a:rPr lang="en-US" sz="1050" b="1" u="none" strike="noStrike" dirty="0">
                          <a:effectLst/>
                        </a:rPr>
                        <a:t>0.97</a:t>
                      </a:r>
                      <a:r>
                        <a:rPr lang="en-US" sz="1050" u="none" strike="noStrike" dirty="0">
                          <a:effectLst/>
                        </a:rPr>
                        <a:t> / 0.98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0.61 / 0.76 / 0.32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0.94 / 0.93 / 0.86</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b="1" u="none" strike="noStrike" dirty="0">
                          <a:effectLst/>
                        </a:rPr>
                        <a:t>0.64</a:t>
                      </a:r>
                      <a:r>
                        <a:rPr lang="en-US" sz="1050" u="none" strike="noStrike" dirty="0">
                          <a:effectLst/>
                        </a:rPr>
                        <a:t> / </a:t>
                      </a:r>
                      <a:r>
                        <a:rPr lang="en-US" sz="1050" b="1" u="none" strike="noStrike" dirty="0">
                          <a:effectLst/>
                        </a:rPr>
                        <a:t>0.65</a:t>
                      </a:r>
                      <a:r>
                        <a:rPr lang="en-US" sz="1050" u="none" strike="noStrike" dirty="0">
                          <a:effectLst/>
                        </a:rPr>
                        <a:t> / 0.08</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50" u="none" strike="noStrike" dirty="0">
                          <a:effectLst/>
                        </a:rPr>
                        <a:t>0.94 / 0.95 / 0.92</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4699980"/>
                  </a:ext>
                </a:extLst>
              </a:tr>
            </a:tbl>
          </a:graphicData>
        </a:graphic>
      </p:graphicFrame>
    </p:spTree>
    <p:extLst>
      <p:ext uri="{BB962C8B-B14F-4D97-AF65-F5344CB8AC3E}">
        <p14:creationId xmlns:p14="http://schemas.microsoft.com/office/powerpoint/2010/main" val="1374582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990" y="1583541"/>
            <a:ext cx="7206826" cy="2972577"/>
          </a:xfrm>
          <a:prstGeom prst="rect">
            <a:avLst/>
          </a:prstGeom>
        </p:spPr>
      </p:pic>
      <p:sp>
        <p:nvSpPr>
          <p:cNvPr id="2" name="Title 1"/>
          <p:cNvSpPr>
            <a:spLocks noGrp="1"/>
          </p:cNvSpPr>
          <p:nvPr>
            <p:ph type="title"/>
          </p:nvPr>
        </p:nvSpPr>
        <p:spPr>
          <a:xfrm>
            <a:off x="389436" y="171450"/>
            <a:ext cx="8363938" cy="671402"/>
          </a:xfrm>
        </p:spPr>
        <p:txBody>
          <a:bodyPr/>
          <a:lstStyle/>
          <a:p>
            <a:r>
              <a:rPr lang="en-US" dirty="0"/>
              <a:t>Pattern Generator (PG)</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p:cNvSpPr/>
          <p:nvPr/>
        </p:nvSpPr>
        <p:spPr bwMode="auto">
          <a:xfrm>
            <a:off x="1283259" y="2405779"/>
            <a:ext cx="1522571" cy="785611"/>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Rectangle: Rounded Corners 6"/>
          <p:cNvSpPr/>
          <p:nvPr/>
        </p:nvSpPr>
        <p:spPr bwMode="auto">
          <a:xfrm>
            <a:off x="1063990" y="3450512"/>
            <a:ext cx="1441215" cy="1120462"/>
          </a:xfrm>
          <a:prstGeom prst="roundRect">
            <a:avLst/>
          </a:prstGeom>
          <a:solidFill>
            <a:schemeClr val="accent1">
              <a:lumMod val="60000"/>
              <a:lumOff val="4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Rectangle: Rounded Corners 7"/>
          <p:cNvSpPr/>
          <p:nvPr/>
        </p:nvSpPr>
        <p:spPr bwMode="auto">
          <a:xfrm>
            <a:off x="2531207" y="3421337"/>
            <a:ext cx="1376914" cy="1120462"/>
          </a:xfrm>
          <a:prstGeom prst="roundRect">
            <a:avLst/>
          </a:prstGeom>
          <a:solidFill>
            <a:schemeClr val="accent1">
              <a:lumMod val="60000"/>
              <a:lumOff val="4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260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512"/>
          </a:xfrm>
        </p:spPr>
        <p:txBody>
          <a:bodyPr/>
          <a:lstStyle/>
          <a:p>
            <a:r>
              <a:rPr lang="en-US" sz="4000" dirty="0"/>
              <a:t>Maverick [VLDB2018demo]</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A3745173-02B6-AF4B-B1A8-17C731FB58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6720" y="790414"/>
            <a:ext cx="3289369" cy="4298842"/>
          </a:xfrm>
          <a:prstGeom prst="rect">
            <a:avLst/>
          </a:prstGeom>
        </p:spPr>
      </p:pic>
    </p:spTree>
    <p:extLst>
      <p:ext uri="{BB962C8B-B14F-4D97-AF65-F5344CB8AC3E}">
        <p14:creationId xmlns:p14="http://schemas.microsoft.com/office/powerpoint/2010/main" val="4009230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numCol="1" rtlCol="0">
        <a:spAutoFit/>
      </a:bodyPr>
      <a:lstStyle>
        <a:defPPr marL="283464" indent="-283464" algn="l" defTabSz="457200">
          <a:lnSpc>
            <a:spcPct val="100000"/>
          </a:lnSpc>
          <a:spcAft>
            <a:spcPts val="200"/>
          </a:spcAft>
          <a:defRPr sz="1600" b="1" spc="0" dirty="0">
            <a:solidFill>
              <a:srgbClr val="C00000"/>
            </a:solidFill>
            <a:latin typeface="Garamond" charset="0"/>
            <a:ea typeface="Garamond" charset="0"/>
            <a:cs typeface="Garamond" charset="0"/>
          </a:defRPr>
        </a:defPPr>
      </a:lstStyle>
    </a:txDef>
  </a:objectDefaults>
  <a:extraClrSchemeLst/>
</a:theme>
</file>

<file path=ppt/theme/theme2.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10165</TotalTime>
  <Words>6016</Words>
  <Application>Microsoft Macintosh PowerPoint</Application>
  <PresentationFormat>On-screen Show (16:9)</PresentationFormat>
  <Paragraphs>952</Paragraphs>
  <Slides>100</Slides>
  <Notes>58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100</vt:i4>
      </vt:variant>
    </vt:vector>
  </HeadingPairs>
  <TitlesOfParts>
    <vt:vector size="117" baseType="lpstr">
      <vt:lpstr>Segoe UI</vt:lpstr>
      <vt:lpstr>Segoe UI Light</vt:lpstr>
      <vt:lpstr>ZapfDingbatsITC</vt:lpstr>
      <vt:lpstr>Arial</vt:lpstr>
      <vt:lpstr>Calibri</vt:lpstr>
      <vt:lpstr>Cambria Math</vt:lpstr>
      <vt:lpstr>Courier New</vt:lpstr>
      <vt:lpstr>Garamond</vt:lpstr>
      <vt:lpstr>Helvetica-Light</vt:lpstr>
      <vt:lpstr>Mongolian Baiti</vt:lpstr>
      <vt:lpstr>Monotype Corsiva</vt:lpstr>
      <vt:lpstr>Open Sans</vt:lpstr>
      <vt:lpstr>Times New Roman</vt:lpstr>
      <vt:lpstr>Wingdings</vt:lpstr>
      <vt:lpstr>Office Theme</vt:lpstr>
      <vt:lpstr>Data Analytics for Computational Journalism</vt:lpstr>
      <vt:lpstr>1_Data Analytics for Computational Journalism</vt:lpstr>
      <vt:lpstr>PowerPoint Presentation</vt:lpstr>
      <vt:lpstr>PowerPoint Presentation</vt:lpstr>
      <vt:lpstr>PowerPoint Presentation</vt:lpstr>
      <vt:lpstr>Outline</vt:lpstr>
      <vt:lpstr>How it Started</vt:lpstr>
      <vt:lpstr>How it Started</vt:lpstr>
      <vt:lpstr>CIDR 2011</vt:lpstr>
      <vt:lpstr>The “Fake News” Problem</vt:lpstr>
      <vt:lpstr>Fact-checks in Search Results</vt:lpstr>
      <vt:lpstr>More Accounts of this Research</vt:lpstr>
      <vt:lpstr>Outline</vt:lpstr>
      <vt:lpstr>PowerPoint Presentation</vt:lpstr>
      <vt:lpstr>Fact-checking is Hard</vt:lpstr>
      <vt:lpstr>Fact-checking is Hard</vt:lpstr>
      <vt:lpstr>PowerPoint Presentation</vt:lpstr>
      <vt:lpstr>How ClaimBuster Started</vt:lpstr>
      <vt:lpstr>PolitiFact “Buffet” of Factual Claims</vt:lpstr>
      <vt:lpstr>PowerPoint Presentation</vt:lpstr>
      <vt:lpstr>PowerPoint Presentation</vt:lpstr>
      <vt:lpstr>Classification and Ranking by Check-worthiness</vt:lpstr>
      <vt:lpstr>Our Own CrowdFlower</vt:lpstr>
      <vt:lpstr>Ground Truth Collection</vt:lpstr>
      <vt:lpstr>PowerPoint Presentation</vt:lpstr>
      <vt:lpstr>PowerPoint Presentation</vt:lpstr>
      <vt:lpstr>LSTM-based Model for Claim Spotting</vt:lpstr>
      <vt:lpstr>Adversarially Trained LSTM</vt:lpstr>
      <vt:lpstr>Adversarially Trained LSTM</vt:lpstr>
      <vt:lpstr>PowerPoint Presentation</vt:lpstr>
      <vt:lpstr>The First-ever End-to-end Fact-checking System</vt:lpstr>
      <vt:lpstr>PowerPoint Presentation</vt:lpstr>
      <vt:lpstr>PowerPoint Presentation</vt:lpstr>
      <vt:lpstr>PowerPoint Presentation</vt:lpstr>
      <vt:lpstr>PowerPoint Presentation</vt:lpstr>
      <vt:lpstr>In the Press</vt:lpstr>
      <vt:lpstr>PowerPoint Presentation</vt:lpstr>
      <vt:lpstr>PowerPoint Presentation</vt:lpstr>
      <vt:lpstr>PowerPoint Presentation</vt:lpstr>
      <vt:lpstr>Outline</vt:lpstr>
      <vt:lpstr>Claim-related Frames</vt:lpstr>
      <vt:lpstr>Modeling Factual Claims</vt:lpstr>
      <vt:lpstr>PowerPoint Presentation</vt:lpstr>
      <vt:lpstr>PowerPoint Presentation</vt:lpstr>
      <vt:lpstr>ClaimPortal</vt:lpstr>
      <vt:lpstr>PowerPoint Presentation</vt:lpstr>
      <vt:lpstr>PowerPoint Presentation</vt:lpstr>
      <vt:lpstr>PowerPoint Presentation</vt:lpstr>
      <vt:lpstr>Claim Matching</vt:lpstr>
      <vt:lpstr>Outline</vt:lpstr>
      <vt:lpstr>PowerPoint Presentation</vt:lpstr>
      <vt:lpstr>PowerPoint Presentation</vt:lpstr>
      <vt:lpstr>PowerPoint Presentation</vt:lpstr>
      <vt:lpstr>Exceptional Fact Finding</vt:lpstr>
      <vt:lpstr>PowerPoint Presentation</vt:lpstr>
      <vt:lpstr>Fact-finding Algorithms</vt:lpstr>
      <vt:lpstr>Fact-finding Algorithms</vt:lpstr>
      <vt:lpstr>Modeling Situational Facts</vt:lpstr>
      <vt:lpstr>Modeling Situational Facts</vt:lpstr>
      <vt:lpstr>Modeling Situational Facts</vt:lpstr>
      <vt:lpstr>Outline</vt:lpstr>
      <vt:lpstr>PowerPoint Presentation</vt:lpstr>
      <vt:lpstr>Exceptional Facts</vt:lpstr>
      <vt:lpstr>Exceptional Facts</vt:lpstr>
      <vt:lpstr>Exceptional Facts</vt:lpstr>
      <vt:lpstr>Exceptional Facts</vt:lpstr>
      <vt:lpstr>Applications</vt:lpstr>
      <vt:lpstr>Exceptional Facts from Knowledge Graphs</vt:lpstr>
      <vt:lpstr>Modeling</vt:lpstr>
      <vt:lpstr>Modeling</vt:lpstr>
      <vt:lpstr>Modeling</vt:lpstr>
      <vt:lpstr>Modeling</vt:lpstr>
      <vt:lpstr>Modeling</vt:lpstr>
      <vt:lpstr>Problem Formulation</vt:lpstr>
      <vt:lpstr>Challenges</vt:lpstr>
      <vt:lpstr>Related work</vt:lpstr>
      <vt:lpstr>Maverick [SIGMOD2018]</vt:lpstr>
      <vt:lpstr>Exceptionality Function χ </vt:lpstr>
      <vt:lpstr>Match–based Pattern Generation</vt:lpstr>
      <vt:lpstr>Datasets and Experiments</vt:lpstr>
      <vt:lpstr>Outline</vt:lpstr>
      <vt:lpstr>Tackling Graph Data Usability Challenges</vt:lpstr>
      <vt:lpstr>Embedding-Based Knowledge Graph Completion</vt:lpstr>
      <vt:lpstr>PowerPoint Presentation</vt:lpstr>
      <vt:lpstr>IDIR Projects and Demos</vt:lpstr>
      <vt:lpstr>Current IDIR Students</vt:lpstr>
      <vt:lpstr>Graduated Students</vt:lpstr>
      <vt:lpstr>Collaborators</vt:lpstr>
      <vt:lpstr>Funding Sponsors</vt:lpstr>
      <vt:lpstr>Thank you!</vt:lpstr>
      <vt:lpstr>Feature Extraction</vt:lpstr>
      <vt:lpstr>Feature Importance</vt:lpstr>
      <vt:lpstr>Coder Quality</vt:lpstr>
      <vt:lpstr>Classification Accuracy [IJCNN18]</vt:lpstr>
      <vt:lpstr>Defining New Frames</vt:lpstr>
      <vt:lpstr>Preliminary Experiments: Claim Detection</vt:lpstr>
      <vt:lpstr>Preliminary Experiments: Claim Spotting</vt:lpstr>
      <vt:lpstr>ClaimPairs Dataset</vt:lpstr>
      <vt:lpstr>Claim Matching Experiment Results</vt:lpstr>
      <vt:lpstr>Pattern Generator (PG)</vt:lpstr>
      <vt:lpstr>Maverick [VLDB2018demo]</vt:lpstr>
      <vt:lpstr>Graph Data Usability</vt:lpstr>
    </vt:vector>
  </TitlesOfParts>
  <Company>University of Texas at Arlington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Li, Chengkai</cp:lastModifiedBy>
  <cp:revision>448</cp:revision>
  <cp:lastPrinted>2018-09-28T18:05:19Z</cp:lastPrinted>
  <dcterms:created xsi:type="dcterms:W3CDTF">2013-10-16T17:47:49Z</dcterms:created>
  <dcterms:modified xsi:type="dcterms:W3CDTF">2019-02-20T07:53:14Z</dcterms:modified>
</cp:coreProperties>
</file>